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 Id="rId6" Type="http://schemas.microsoft.com/office/2020/02/relationships/classificationlabels" Target="docMetadata/LabelInfo.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8" r:id="rId2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6" autoAdjust="0"/>
    <p:restoredTop sz="94660"/>
  </p:normalViewPr>
  <p:slideViewPr>
    <p:cSldViewPr snapToGrid="0">
      <p:cViewPr>
        <p:scale>
          <a:sx n="79" d="100"/>
          <a:sy n="79" d="100"/>
        </p:scale>
        <p:origin x="48" y="6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7C47E7-9C7E-4787-A65B-9DC56F44D18E}" type="datetimeFigureOut">
              <a:rPr lang="de-DE" smtClean="0"/>
              <a:t>13.12.2024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B07A5F-834F-48E9-9B14-07B224CA21B5}" type="slidenum">
              <a:rPr lang="de-DE" smtClean="0"/>
              <a:t>‹Nr.›</a:t>
            </a:fld>
            <a:endParaRPr lang="de-DE"/>
          </a:p>
        </p:txBody>
      </p:sp>
    </p:spTree>
    <p:extLst>
      <p:ext uri="{BB962C8B-B14F-4D97-AF65-F5344CB8AC3E}">
        <p14:creationId xmlns:p14="http://schemas.microsoft.com/office/powerpoint/2010/main" val="3764786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
KI-generierte Inhalte sind möglicherweise falsch.</a:t>
            </a:r>
          </a:p>
        </p:txBody>
      </p:sp>
      <p:sp>
        <p:nvSpPr>
          <p:cNvPr id="4" name="Foliennummernplatzhalter 3"/>
          <p:cNvSpPr>
            <a:spLocks noGrp="1"/>
          </p:cNvSpPr>
          <p:nvPr>
            <p:ph type="sldNum" sz="quarter" idx="5"/>
          </p:nvPr>
        </p:nvSpPr>
        <p:spPr/>
        <p:txBody>
          <a:bodyPr/>
          <a:lstStyle/>
          <a:p>
            <a:fld id="{729524D3-7980-4A62-A931-5CD2AD35616E}" type="slidenum">
              <a:rPr lang="de-DE" smtClean="0"/>
              <a:t>1</a:t>
            </a:fld>
            <a:endParaRPr lang="de-DE"/>
          </a:p>
        </p:txBody>
      </p:sp>
    </p:spTree>
    <p:extLst>
      <p:ext uri="{BB962C8B-B14F-4D97-AF65-F5344CB8AC3E}">
        <p14:creationId xmlns:p14="http://schemas.microsoft.com/office/powerpoint/2010/main" val="1294414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Influencer-Marketing hat eine immense Macht. Die Unterstützung eines Produkts durch einen Fitness-Influencer verleiht Glaubwürdigkeit und weckt das Interesse der Followerschaft.
Original Content:
2. Influencer-Marketing: Die Macht des Influencer-Marketings kann gar nicht hoch genug eingeschätzt werden. Die Befürwortung des Produkts durch den Fitness-Influencer verlieh der Qualität und Wirksamkeit des Produkts Glaubwürdigkeit, was wiederum das Interesse der großen Followerschaft weckte.
</a:t>
            </a:r>
          </a:p>
        </p:txBody>
      </p:sp>
      <p:sp>
        <p:nvSpPr>
          <p:cNvPr id="4" name="Foliennummernplatzhalter 3"/>
          <p:cNvSpPr>
            <a:spLocks noGrp="1"/>
          </p:cNvSpPr>
          <p:nvPr>
            <p:ph type="sldNum" sz="quarter" idx="5"/>
          </p:nvPr>
        </p:nvSpPr>
        <p:spPr/>
        <p:txBody>
          <a:bodyPr/>
          <a:lstStyle/>
          <a:p>
            <a:fld id="{729524D3-7980-4A62-A931-5CD2AD35616E}" type="slidenum">
              <a:rPr lang="de-DE" smtClean="0"/>
              <a:t>10</a:t>
            </a:fld>
            <a:endParaRPr lang="de-DE"/>
          </a:p>
        </p:txBody>
      </p:sp>
    </p:spTree>
    <p:extLst>
      <p:ext uri="{BB962C8B-B14F-4D97-AF65-F5344CB8AC3E}">
        <p14:creationId xmlns:p14="http://schemas.microsoft.com/office/powerpoint/2010/main" val="4158522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ist bekannt für seinen leckeren und abwechslungsreichen Geschmack. Diese Eigenschaften haben das Produkt durch virale Inhalte attraktiver und verbraucherfreundlicher gemacht.
Original Content:
3. Geschmack und Geschmackssorten: Der Ruf von Contoso Protein Plus, lecker und abwechslungsreich zu sein, war ein wichtiges Verkaufsargument in den viralen Inhalten. Dies ließ das Produkt attraktiver und verbraucherfreundlicher erscheinen.
</a:t>
            </a:r>
          </a:p>
        </p:txBody>
      </p:sp>
      <p:sp>
        <p:nvSpPr>
          <p:cNvPr id="4" name="Foliennummernplatzhalter 3"/>
          <p:cNvSpPr>
            <a:spLocks noGrp="1"/>
          </p:cNvSpPr>
          <p:nvPr>
            <p:ph type="sldNum" sz="quarter" idx="5"/>
          </p:nvPr>
        </p:nvSpPr>
        <p:spPr/>
        <p:txBody>
          <a:bodyPr/>
          <a:lstStyle/>
          <a:p>
            <a:fld id="{729524D3-7980-4A62-A931-5CD2AD35616E}" type="slidenum">
              <a:rPr lang="de-DE" smtClean="0"/>
              <a:t>11</a:t>
            </a:fld>
            <a:endParaRPr lang="de-DE"/>
          </a:p>
        </p:txBody>
      </p:sp>
    </p:spTree>
    <p:extLst>
      <p:ext uri="{BB962C8B-B14F-4D97-AF65-F5344CB8AC3E}">
        <p14:creationId xmlns:p14="http://schemas.microsoft.com/office/powerpoint/2010/main" val="2086244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wachsende Bewusstsein für Gesundheit und Fitness schafft einen Markt für Contoso Protein Plus. Immer mehr Menschen verfolgen eine Trainingsroutine und einen aktiven Lebensstil.
Original Content:
4. Gesundheits- und Fitnesstrends: Das ständig wachsende Bewusstsein für Gesundheit und Fitness, verbunden mit einer steigenden Anzahl von Menschen, die eine Trainingsroutine und einen aktiven Lebensstil verfolgen, hat einen empfänglichen Markt für ein Produkt wie Contoso Protein Plus geschaffen.
</a:t>
            </a:r>
          </a:p>
        </p:txBody>
      </p:sp>
      <p:sp>
        <p:nvSpPr>
          <p:cNvPr id="4" name="Foliennummernplatzhalter 3"/>
          <p:cNvSpPr>
            <a:spLocks noGrp="1"/>
          </p:cNvSpPr>
          <p:nvPr>
            <p:ph type="sldNum" sz="quarter" idx="5"/>
          </p:nvPr>
        </p:nvSpPr>
        <p:spPr/>
        <p:txBody>
          <a:bodyPr/>
          <a:lstStyle/>
          <a:p>
            <a:fld id="{729524D3-7980-4A62-A931-5CD2AD35616E}" type="slidenum">
              <a:rPr lang="de-DE" smtClean="0"/>
              <a:t>12</a:t>
            </a:fld>
            <a:endParaRPr lang="de-DE"/>
          </a:p>
        </p:txBody>
      </p:sp>
    </p:spTree>
    <p:extLst>
      <p:ext uri="{BB962C8B-B14F-4D97-AF65-F5344CB8AC3E}">
        <p14:creationId xmlns:p14="http://schemas.microsoft.com/office/powerpoint/2010/main" val="1351904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Verfügbarkeit des Produkts über verschiedene Onlinehändler hat den Hype weiter angeheizt. Online-Plattformen boten bequemen Einkauf, unterstützt durch die Empfehlung des Influencers.
Original Content:
5. Einfache Verfügbarkeit: Die Verfügbarkeit des Produkts über verschiedene Onlinehändler hat den Hype weiter angeheizt. Online-Plattformen boten die Möglichkeit des bequemen Einkaufs, was durch die Empfehlung des Influencers noch untermauert wurde.
</a:t>
            </a:r>
          </a:p>
        </p:txBody>
      </p:sp>
      <p:sp>
        <p:nvSpPr>
          <p:cNvPr id="4" name="Foliennummernplatzhalter 3"/>
          <p:cNvSpPr>
            <a:spLocks noGrp="1"/>
          </p:cNvSpPr>
          <p:nvPr>
            <p:ph type="sldNum" sz="quarter" idx="5"/>
          </p:nvPr>
        </p:nvSpPr>
        <p:spPr/>
        <p:txBody>
          <a:bodyPr/>
          <a:lstStyle/>
          <a:p>
            <a:fld id="{729524D3-7980-4A62-A931-5CD2AD35616E}" type="slidenum">
              <a:rPr lang="de-DE" smtClean="0"/>
              <a:t>13</a:t>
            </a:fld>
            <a:endParaRPr lang="de-DE"/>
          </a:p>
        </p:txBody>
      </p:sp>
    </p:spTree>
    <p:extLst>
      <p:ext uri="{BB962C8B-B14F-4D97-AF65-F5344CB8AC3E}">
        <p14:creationId xmlns:p14="http://schemas.microsoft.com/office/powerpoint/2010/main" val="15906930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Mehrere Verbraucher und Fitnessbegeisterte teilten ihre positiven Erfahrungen mit Contoso Protein Plus in sozialen Netzwerken. Diese nutzergenerierten Inhalte trugen zur Glaubwürdigkeit des Produkts bei und halfen, eine solide Onlinecommunity dafür zu etablieren.
Original Content:
6. Positive Bewertungen und Empfehlungen: Das Reel war kein Einzelfall. Mehrere Verbraucher und Fitnessbegeisterte teilten ihre positiven Erfahrungen mit Contoso Protein Plus in sozialen Netzwerken. Diese nutzergenerierten Inhalte trugen zur Glaubwürdigkeit des Produkts bei und halfen, eine solide Onlinecommunity dafür zu etablieren.
</a:t>
            </a:r>
          </a:p>
        </p:txBody>
      </p:sp>
      <p:sp>
        <p:nvSpPr>
          <p:cNvPr id="4" name="Foliennummernplatzhalter 3"/>
          <p:cNvSpPr>
            <a:spLocks noGrp="1"/>
          </p:cNvSpPr>
          <p:nvPr>
            <p:ph type="sldNum" sz="quarter" idx="5"/>
          </p:nvPr>
        </p:nvSpPr>
        <p:spPr/>
        <p:txBody>
          <a:bodyPr/>
          <a:lstStyle/>
          <a:p>
            <a:fld id="{729524D3-7980-4A62-A931-5CD2AD35616E}" type="slidenum">
              <a:rPr lang="de-DE" smtClean="0"/>
              <a:t>14</a:t>
            </a:fld>
            <a:endParaRPr lang="de-DE"/>
          </a:p>
        </p:txBody>
      </p:sp>
    </p:spTree>
    <p:extLst>
      <p:ext uri="{BB962C8B-B14F-4D97-AF65-F5344CB8AC3E}">
        <p14:creationId xmlns:p14="http://schemas.microsoft.com/office/powerpoint/2010/main" val="1348244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Social Media-Plattformen fördern die schnelle Verbreitung von Trends durch Mundpropaganda. Nutzer teilen ihre Erfahrungen und inspirieren andere, das Produkt auszuprobieren.
Original Content:
7. Mundpropaganda: Social Media-Plattformen fördern die schnelle Verbreitung von Trends durch Mundpropaganda. Nutzer, die das Produkt ausprobiert haben, berichteten über ihre Erfahrungen und inspirierten so weitere Personen, es ihnen gleichzutun.
</a:t>
            </a:r>
          </a:p>
        </p:txBody>
      </p:sp>
      <p:sp>
        <p:nvSpPr>
          <p:cNvPr id="4" name="Foliennummernplatzhalter 3"/>
          <p:cNvSpPr>
            <a:spLocks noGrp="1"/>
          </p:cNvSpPr>
          <p:nvPr>
            <p:ph type="sldNum" sz="quarter" idx="5"/>
          </p:nvPr>
        </p:nvSpPr>
        <p:spPr/>
        <p:txBody>
          <a:bodyPr/>
          <a:lstStyle/>
          <a:p>
            <a:fld id="{729524D3-7980-4A62-A931-5CD2AD35616E}" type="slidenum">
              <a:rPr lang="de-DE" smtClean="0"/>
              <a:t>15</a:t>
            </a:fld>
            <a:endParaRPr lang="de-DE"/>
          </a:p>
        </p:txBody>
      </p:sp>
    </p:spTree>
    <p:extLst>
      <p:ext uri="{BB962C8B-B14F-4D97-AF65-F5344CB8AC3E}">
        <p14:creationId xmlns:p14="http://schemas.microsoft.com/office/powerpoint/2010/main" val="1102742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hat durch ein virales Reel und den Hype in sozialen Netzwerken einen Verkaufsanstieg und gesteigerte Markenbekanntheit erlebt. Es ist zur trendigen Wahl für Fitness- und Ernährungsroutinen geworden, unterstützt durch das aktive Marketingteam.
Original Content:
Auswirkungen auf die Marktposition von Contoso Protein Plus
Infolge dieses viralen Reels und des anschließenden Hypes in sozialen Netzwerken hat Contoso Protein Plus einen bemerkenswerten Anstieg der Verkaufszahlen und der Markenbekanntheit erfahren. Es hat sich als trendige, erste Wahl für diejenigen erwiesen, die ihre Fitness- und Ernährungsroutinen ergänzen wollen. Das Marketingteam der Marke hat sich aktiv mit dem viralen Inhalt beschäftigt, um seine Reichweite und Auswirkung zu verstärken.
</a:t>
            </a:r>
          </a:p>
        </p:txBody>
      </p:sp>
      <p:sp>
        <p:nvSpPr>
          <p:cNvPr id="4" name="Foliennummernplatzhalter 3"/>
          <p:cNvSpPr>
            <a:spLocks noGrp="1"/>
          </p:cNvSpPr>
          <p:nvPr>
            <p:ph type="sldNum" sz="quarter" idx="5"/>
          </p:nvPr>
        </p:nvSpPr>
        <p:spPr/>
        <p:txBody>
          <a:bodyPr/>
          <a:lstStyle/>
          <a:p>
            <a:fld id="{729524D3-7980-4A62-A931-5CD2AD35616E}" type="slidenum">
              <a:rPr lang="de-DE" smtClean="0"/>
              <a:t>16</a:t>
            </a:fld>
            <a:endParaRPr lang="de-DE"/>
          </a:p>
        </p:txBody>
      </p:sp>
    </p:spTree>
    <p:extLst>
      <p:ext uri="{BB962C8B-B14F-4D97-AF65-F5344CB8AC3E}">
        <p14:creationId xmlns:p14="http://schemas.microsoft.com/office/powerpoint/2010/main" val="1713934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erlebte durch ein virales Reel und den Hype in sozialen Netzwerken einen Verkaufsanstieg. Es wurde zur trendigen Wahl für Fitness- und Ernährungsroutinen. Das Marketingteam verstärkte aktiv die Reichweite des viralen Inhalts.
Original Content:
Infolge dieses viralen Reels und des anschließenden Hypes in sozialen Netzwerken hat Contoso Protein Plus einen bemerkenswerten Anstieg der Verkaufszahlen und der Markenbekanntheit erfahren. Es hat sich als trendige, erste Wahl für diejenigen erwiesen, die ihre Fitness- und Ernährungsroutinen ergänzen wollen. Das Marketingteam der Marke hat sich aktiv mit dem viralen Inhalt beschäftigt, um seine Reichweite und Auswirkung zu verstärken.
</a:t>
            </a:r>
          </a:p>
        </p:txBody>
      </p:sp>
      <p:sp>
        <p:nvSpPr>
          <p:cNvPr id="4" name="Foliennummernplatzhalter 3"/>
          <p:cNvSpPr>
            <a:spLocks noGrp="1"/>
          </p:cNvSpPr>
          <p:nvPr>
            <p:ph type="sldNum" sz="quarter" idx="5"/>
          </p:nvPr>
        </p:nvSpPr>
        <p:spPr/>
        <p:txBody>
          <a:bodyPr/>
          <a:lstStyle/>
          <a:p>
            <a:fld id="{729524D3-7980-4A62-A931-5CD2AD35616E}" type="slidenum">
              <a:rPr lang="de-DE" smtClean="0"/>
              <a:t>17</a:t>
            </a:fld>
            <a:endParaRPr lang="de-DE"/>
          </a:p>
        </p:txBody>
      </p:sp>
    </p:spTree>
    <p:extLst>
      <p:ext uri="{BB962C8B-B14F-4D97-AF65-F5344CB8AC3E}">
        <p14:creationId xmlns:p14="http://schemas.microsoft.com/office/powerpoint/2010/main" val="33898615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Soziale Netzwerke beeinflussen Verbraucherentscheidungen und schaffen Trends. Contoso Protein Plus zeigt das Potenzial von viralen Inhalten und Influencer-Marketing. Die Fitnessbranche floriert, und Social-Media-Trends ändern sich schnell. Die Westküste könnte eine landesweite Einführung unterstützen.
Original Content:
Zusammenfassung
Die Macht von sozialen Netzwerken bei der Beeinflussung von Verbraucherentscheidungen und der Schaffung von Trends darf nicht unterschätzt werden. Der jüngste Popularitätsschub von Contoso Protein Plus ist ein Beweis für das Potenzial von viralen Inhalten und Influencer-Marketing im digitalen Zeitalter. Da die Fitness- und Gesundheitsbranche weiterhin floriert, ist es wahrscheinlich, dass Contoso Protein Plus seine neu gewonnene Bedeutung auf dem Markt in absehbarer Zukunft beibehalten wird.
Es gilt zu beachten, dass sich Social-Media-Trends dynamisch entwickeln und dass sich die Schlagkraft eines viralen Reels schnell ändern kann. Für den Erfolg einer Marke ist es im digitalen Zeitalter jedoch entscheidend, mit den neuesten Trends und Verbraucherpräferenzen Schritt zu halten. Vielleicht wird die Ausweitung der Reichweite des Produkts auf die Westküste, eine Hochburg des Fitnessmarkts, einen weiteren Beweis für die Durchführbarkeit einer landesweiten Einführung des Produkts liefern. Wenn das Produkt sein derzeitiges Verkaufstempo in der Welt der Gesundheits- und Fitnessbranche beibehalten kann, ist es vielleicht reif für eine nationale Vermarktung.
</a:t>
            </a:r>
          </a:p>
        </p:txBody>
      </p:sp>
      <p:sp>
        <p:nvSpPr>
          <p:cNvPr id="4" name="Foliennummernplatzhalter 3"/>
          <p:cNvSpPr>
            <a:spLocks noGrp="1"/>
          </p:cNvSpPr>
          <p:nvPr>
            <p:ph type="sldNum" sz="quarter" idx="5"/>
          </p:nvPr>
        </p:nvSpPr>
        <p:spPr/>
        <p:txBody>
          <a:bodyPr/>
          <a:lstStyle/>
          <a:p>
            <a:fld id="{729524D3-7980-4A62-A931-5CD2AD35616E}" type="slidenum">
              <a:rPr lang="de-DE" smtClean="0"/>
              <a:t>18</a:t>
            </a:fld>
            <a:endParaRPr lang="de-DE"/>
          </a:p>
        </p:txBody>
      </p:sp>
    </p:spTree>
    <p:extLst>
      <p:ext uri="{BB962C8B-B14F-4D97-AF65-F5344CB8AC3E}">
        <p14:creationId xmlns:p14="http://schemas.microsoft.com/office/powerpoint/2010/main" val="25912501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Soziale Netzwerke beeinflussen Verbraucherentscheidungen und schaffen Trends. Contoso Protein Plus zeigt das Potenzial von viralen Inhalten und Influencer-Marketing. Die Fitness- und Gesundheitsbranche wird weiterhin wachsen, und Contoso Protein Plus wird seine Marktstellung voraussichtlich beibehalten.
Original Content:
Die Macht von sozialen Netzwerken bei der Beeinflussung von Verbraucherentscheidungen und der Schaffung von Trends darf nicht unterschätzt werden. Der jüngste Popularitätsschub von Contoso Protein Plus ist ein Beweis für das Potenzial von viralen Inhalten und Influencer-Marketing im digitalen Zeitalter. Da die Fitness- und Gesundheitsbranche weiterhin floriert, ist es wahrscheinlich, dass Contoso Protein Plus seine neu gewonnene Bedeutung auf dem Markt in absehbarer Zukunft beibehalten wird.
</a:t>
            </a:r>
          </a:p>
        </p:txBody>
      </p:sp>
      <p:sp>
        <p:nvSpPr>
          <p:cNvPr id="4" name="Foliennummernplatzhalter 3"/>
          <p:cNvSpPr>
            <a:spLocks noGrp="1"/>
          </p:cNvSpPr>
          <p:nvPr>
            <p:ph type="sldNum" sz="quarter" idx="5"/>
          </p:nvPr>
        </p:nvSpPr>
        <p:spPr/>
        <p:txBody>
          <a:bodyPr/>
          <a:lstStyle/>
          <a:p>
            <a:fld id="{729524D3-7980-4A62-A931-5CD2AD35616E}" type="slidenum">
              <a:rPr lang="de-DE" smtClean="0"/>
              <a:t>19</a:t>
            </a:fld>
            <a:endParaRPr lang="de-DE"/>
          </a:p>
        </p:txBody>
      </p:sp>
    </p:spTree>
    <p:extLst>
      <p:ext uri="{BB962C8B-B14F-4D97-AF65-F5344CB8AC3E}">
        <p14:creationId xmlns:p14="http://schemas.microsoft.com/office/powerpoint/2010/main" val="4154137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Tagesordnung
* Einführung
    * Einführung in Contoso Protein Plus
    * Berichtsdatum
* Das virale Reel
* Schlüsselfaktoren hinter dem Hype
    * Ansprechender Inhalt
    * Influencer-Marketing
    * Geschmack und Geschmackssorten
    * Gesundheits- und Fitnesstrends
    * Einfache Verfügbarkeit
    * Positive Bewertungen und Empfehlungen
    * Mundpropaganda
* Anstieg der Verkaufszahlen
* Zusammenfassung
    * Einfluss von sozialen Netzwerken
    * Zukunftsaussichten
</a:t>
            </a:r>
          </a:p>
        </p:txBody>
      </p:sp>
      <p:sp>
        <p:nvSpPr>
          <p:cNvPr id="4" name="Foliennummernplatzhalter 3"/>
          <p:cNvSpPr>
            <a:spLocks noGrp="1"/>
          </p:cNvSpPr>
          <p:nvPr>
            <p:ph type="sldNum" sz="quarter" idx="5"/>
          </p:nvPr>
        </p:nvSpPr>
        <p:spPr/>
        <p:txBody>
          <a:bodyPr/>
          <a:lstStyle/>
          <a:p>
            <a:fld id="{729524D3-7980-4A62-A931-5CD2AD35616E}" type="slidenum">
              <a:rPr lang="de-DE" smtClean="0"/>
              <a:t>2</a:t>
            </a:fld>
            <a:endParaRPr lang="de-DE"/>
          </a:p>
        </p:txBody>
      </p:sp>
    </p:spTree>
    <p:extLst>
      <p:ext uri="{BB962C8B-B14F-4D97-AF65-F5344CB8AC3E}">
        <p14:creationId xmlns:p14="http://schemas.microsoft.com/office/powerpoint/2010/main" val="6080091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Social-Media-Trends entwickeln sich dynamisch, und virale Reels können schnell an Schlagkraft verlieren. Marken müssen sich an Trends und Verbraucherpräferenzen anpassen. Die Westküste als Fitnesshochburg könnte die landesweite Einführung des Produkts unterstützen. Bei konstantem Verkaufstempo ist eine nationale Vermarktung möglich.
Original Content:
Es gilt zu beachten, dass sich Social-Media-Trends dynamisch entwickeln und dass sich die Schlagkraft eines viralen Reels schnell ändern kann. Für den Erfolg einer Marke ist es im digitalen Zeitalter jedoch entscheidend, mit den neuesten Trends und Verbraucherpräferenzen Schritt zu halten. Vielleicht wird die Ausweitung der Reichweite des Produkts auf die Westküste, eine Hochburg des Fitnessmarkts, einen weiteren Beweis für die Durchführbarkeit einer landesweiten Einführung des Produkts liefern. Wenn das Produkt sein derzeitiges Verkaufstempo in der Welt der Gesundheits- und Fitnessbranche beibehalten kann, ist es vielleicht reif für eine nationale Vermarktung.
</a:t>
            </a:r>
          </a:p>
        </p:txBody>
      </p:sp>
      <p:sp>
        <p:nvSpPr>
          <p:cNvPr id="4" name="Foliennummernplatzhalter 3"/>
          <p:cNvSpPr>
            <a:spLocks noGrp="1"/>
          </p:cNvSpPr>
          <p:nvPr>
            <p:ph type="sldNum" sz="quarter" idx="5"/>
          </p:nvPr>
        </p:nvSpPr>
        <p:spPr/>
        <p:txBody>
          <a:bodyPr/>
          <a:lstStyle/>
          <a:p>
            <a:fld id="{729524D3-7980-4A62-A931-5CD2AD35616E}" type="slidenum">
              <a:rPr lang="de-DE" smtClean="0"/>
              <a:t>20</a:t>
            </a:fld>
            <a:endParaRPr lang="de-DE"/>
          </a:p>
        </p:txBody>
      </p:sp>
    </p:spTree>
    <p:extLst>
      <p:ext uri="{BB962C8B-B14F-4D97-AF65-F5344CB8AC3E}">
        <p14:creationId xmlns:p14="http://schemas.microsoft.com/office/powerpoint/2010/main" val="2935241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widmet sich der Frage- und Antwortrunde, in der das Publikum die Möglichkeit hat, Fragen zu stellen. Wir ermutigen die Teilnehmer, ihre Gedanken und Anregungen zu teilen. Diese Interaktion ist wichtig, um sicherzustellen, dass alle Punkte aus der Präsentation klar sind und um wertvolles Feedback zu erhalten, das in zukünftige Präsentationen einfließen kann.</a:t>
            </a:r>
          </a:p>
        </p:txBody>
      </p:sp>
      <p:sp>
        <p:nvSpPr>
          <p:cNvPr id="4" name="Foliennummernplatzhalter 3"/>
          <p:cNvSpPr>
            <a:spLocks noGrp="1"/>
          </p:cNvSpPr>
          <p:nvPr>
            <p:ph type="sldNum" sz="quarter" idx="5"/>
          </p:nvPr>
        </p:nvSpPr>
        <p:spPr/>
        <p:txBody>
          <a:bodyPr/>
          <a:lstStyle/>
          <a:p>
            <a:fld id="{61B07A5F-834F-48E9-9B14-07B224CA21B5}" type="slidenum">
              <a:rPr lang="de-DE" smtClean="0"/>
              <a:t>21</a:t>
            </a:fld>
            <a:endParaRPr lang="de-DE"/>
          </a:p>
        </p:txBody>
      </p:sp>
    </p:spTree>
    <p:extLst>
      <p:ext uri="{BB962C8B-B14F-4D97-AF65-F5344CB8AC3E}">
        <p14:creationId xmlns:p14="http://schemas.microsoft.com/office/powerpoint/2010/main" val="3887578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ist eine Social-Media-Sensation. Ein Video hat die Nachfrage gesteigert. Derzeit wird es nur im Südwesten der USA verkauft. Contoso Beverage Ltd. analysiert die Markttrends und entscheidet über eine nationale Einführung.
Original Content:
Markttrendbericht: Contoso Protein Plus
Die neue Social-Media-Sensation
Berichtsdatum: 22. Januar 2024
In den letzten Wochen hat sich Contoso Protein Plus zu einer großen Sensation in sozialen Netzwerken entwickelt, und die Marke nutzt die nach der Veröffentlichung eines Videos entstandene Popularitätswelle. In dieser Trendanalyse werden die wichtigsten Faktoren untersucht, die zum plötzlichen Anstieg der Nachfrage nach Contoso Protein Plus beitragen. Heute hat Contoso Beverage Ltd. den Verkauf von Contoso Protein Plus auf den Südwesten der USA beschränkt, wo das Unternehmen seinen Sitz hat. Angesichts des Markttrends für dieses Produkt muss Contoso entscheiden, ob es rentabel ist, dieses Produkt auf nationaler Ebene anzubieten.
</a:t>
            </a:r>
          </a:p>
        </p:txBody>
      </p:sp>
      <p:sp>
        <p:nvSpPr>
          <p:cNvPr id="4" name="Foliennummernplatzhalter 3"/>
          <p:cNvSpPr>
            <a:spLocks noGrp="1"/>
          </p:cNvSpPr>
          <p:nvPr>
            <p:ph type="sldNum" sz="quarter" idx="5"/>
          </p:nvPr>
        </p:nvSpPr>
        <p:spPr/>
        <p:txBody>
          <a:bodyPr/>
          <a:lstStyle/>
          <a:p>
            <a:fld id="{729524D3-7980-4A62-A931-5CD2AD35616E}" type="slidenum">
              <a:rPr lang="de-DE" smtClean="0"/>
              <a:t>3</a:t>
            </a:fld>
            <a:endParaRPr lang="de-DE"/>
          </a:p>
        </p:txBody>
      </p:sp>
    </p:spTree>
    <p:extLst>
      <p:ext uri="{BB962C8B-B14F-4D97-AF65-F5344CB8AC3E}">
        <p14:creationId xmlns:p14="http://schemas.microsoft.com/office/powerpoint/2010/main" val="365209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Contoso Protein Plus wurde in sozialen Netzwerken sehr beliebt. Ein Video führte zu einer Popularitätswelle. Der Verkauf ist derzeit auf den Südwesten der USA beschränkt. Contoso überlegt, das Produkt national anzubieten.
Original Content:
In den letzten Wochen hat sich Contoso Protein Plus zu einer großen Sensation in sozialen Netzwerken entwickelt, und die Marke nutzt die nach der Veröffentlichung eines Videos entstandene Popularitätswelle. In dieser Trendanalyse werden die wichtigsten Faktoren untersucht, die zum plötzlichen Anstieg der Nachfrage nach Contoso Protein Plus beitragen. Heute hat Contoso Beverage Ltd. den Verkauf von Contoso Protein Plus auf den Südwesten der USA beschränkt, wo das Unternehmen seinen Sitz hat. Angesichts des Markttrends für dieses Produkt muss Contoso entscheiden, ob es rentabel ist, dieses Produkt auf nationaler Ebene anzubieten.
</a:t>
            </a:r>
          </a:p>
        </p:txBody>
      </p:sp>
      <p:sp>
        <p:nvSpPr>
          <p:cNvPr id="4" name="Foliennummernplatzhalter 3"/>
          <p:cNvSpPr>
            <a:spLocks noGrp="1"/>
          </p:cNvSpPr>
          <p:nvPr>
            <p:ph type="sldNum" sz="quarter" idx="5"/>
          </p:nvPr>
        </p:nvSpPr>
        <p:spPr/>
        <p:txBody>
          <a:bodyPr/>
          <a:lstStyle/>
          <a:p>
            <a:fld id="{729524D3-7980-4A62-A931-5CD2AD35616E}" type="slidenum">
              <a:rPr lang="de-DE" smtClean="0"/>
              <a:t>4</a:t>
            </a:fld>
            <a:endParaRPr lang="de-DE"/>
          </a:p>
        </p:txBody>
      </p:sp>
    </p:spTree>
    <p:extLst>
      <p:ext uri="{BB962C8B-B14F-4D97-AF65-F5344CB8AC3E}">
        <p14:creationId xmlns:p14="http://schemas.microsoft.com/office/powerpoint/2010/main" val="3237469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Berichtsdatum ist der 22. Januar 2024.
Original Content:
Berichtsdatum: 22. Januar 2024
</a:t>
            </a:r>
          </a:p>
        </p:txBody>
      </p:sp>
      <p:sp>
        <p:nvSpPr>
          <p:cNvPr id="4" name="Foliennummernplatzhalter 3"/>
          <p:cNvSpPr>
            <a:spLocks noGrp="1"/>
          </p:cNvSpPr>
          <p:nvPr>
            <p:ph type="sldNum" sz="quarter" idx="5"/>
          </p:nvPr>
        </p:nvSpPr>
        <p:spPr/>
        <p:txBody>
          <a:bodyPr/>
          <a:lstStyle/>
          <a:p>
            <a:fld id="{729524D3-7980-4A62-A931-5CD2AD35616E}" type="slidenum">
              <a:rPr lang="de-DE" smtClean="0"/>
              <a:t>5</a:t>
            </a:fld>
            <a:endParaRPr lang="de-DE"/>
          </a:p>
        </p:txBody>
      </p:sp>
    </p:spTree>
    <p:extLst>
      <p:ext uri="{BB962C8B-B14F-4D97-AF65-F5344CB8AC3E}">
        <p14:creationId xmlns:p14="http://schemas.microsoft.com/office/powerpoint/2010/main" val="557757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Ein virales Video auf Instagram und TikTok, in dem ein Fitness-Influencer den Geschmack und die Wirksamkeit von Contoso Protein Plus hervorhebt, führte zu einem enormen Anstieg der Nachfrage. Das Video zeigt die nahtlose Integration des Produkts in die tägliche Fitnessroutine und fand großen Anklang beim Publikum.
Original Content:
Das virale Reel
Der Auslöser für den rasanten Anstieg der Nachfrage nach Contoso Protein Plus ist auf ein fesselndes und einflussreiches Video zurückzuführen, das auf Social-Media-Plattformen, insbesondere Instagram und TikTok, gepostet wurde. Das Video zeigt einen Fitness-Influencer, der den Geschmack, die Wirksamkeit und die Vielseitigkeit des Produkts hervorhebt. Die fesselnden Inhalte zeigten, wie der Influencer Contoso Protein Plus nahtlos in die tägliche Fitnessroutine integriert. Dies fand bei einem breiten Publikum Anklang.
</a:t>
            </a:r>
          </a:p>
        </p:txBody>
      </p:sp>
      <p:sp>
        <p:nvSpPr>
          <p:cNvPr id="4" name="Foliennummernplatzhalter 3"/>
          <p:cNvSpPr>
            <a:spLocks noGrp="1"/>
          </p:cNvSpPr>
          <p:nvPr>
            <p:ph type="sldNum" sz="quarter" idx="5"/>
          </p:nvPr>
        </p:nvSpPr>
        <p:spPr/>
        <p:txBody>
          <a:bodyPr/>
          <a:lstStyle/>
          <a:p>
            <a:fld id="{729524D3-7980-4A62-A931-5CD2AD35616E}" type="slidenum">
              <a:rPr lang="de-DE" smtClean="0"/>
              <a:t>6</a:t>
            </a:fld>
            <a:endParaRPr lang="de-DE"/>
          </a:p>
        </p:txBody>
      </p:sp>
    </p:spTree>
    <p:extLst>
      <p:ext uri="{BB962C8B-B14F-4D97-AF65-F5344CB8AC3E}">
        <p14:creationId xmlns:p14="http://schemas.microsoft.com/office/powerpoint/2010/main" val="3341430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Ein Video auf Instagram und TikTok zeigt einen Fitness-Influencer, der den Geschmack, die Wirksamkeit und die Vielseitigkeit von Contoso Protein Plus hervorhebt. Dies führte zu einem Anstieg der Nachfrage.
Original Content:
Der Auslöser für den rasanten Anstieg der Nachfrage nach Contoso Protein Plus ist auf ein fesselndes und einflussreiches Video zurückzuführen, das auf Social-Media-Plattformen, insbesondere Instagram und TikTok, gepostet wurde. Das Video zeigt einen Fitness-Influencer, der den Geschmack, die Wirksamkeit und die Vielseitigkeit des Produkts hervorhebt. Die fesselnden Inhalte zeigten, wie der Influencer Contoso Protein Plus nahtlos in die tägliche Fitnessroutine integriert. Dies fand bei einem breiten Publikum Anklang.
</a:t>
            </a:r>
          </a:p>
        </p:txBody>
      </p:sp>
      <p:sp>
        <p:nvSpPr>
          <p:cNvPr id="4" name="Foliennummernplatzhalter 3"/>
          <p:cNvSpPr>
            <a:spLocks noGrp="1"/>
          </p:cNvSpPr>
          <p:nvPr>
            <p:ph type="sldNum" sz="quarter" idx="5"/>
          </p:nvPr>
        </p:nvSpPr>
        <p:spPr/>
        <p:txBody>
          <a:bodyPr/>
          <a:lstStyle/>
          <a:p>
            <a:fld id="{729524D3-7980-4A62-A931-5CD2AD35616E}" type="slidenum">
              <a:rPr lang="de-DE" smtClean="0"/>
              <a:t>7</a:t>
            </a:fld>
            <a:endParaRPr lang="de-DE"/>
          </a:p>
        </p:txBody>
      </p:sp>
    </p:spTree>
    <p:extLst>
      <p:ext uri="{BB962C8B-B14F-4D97-AF65-F5344CB8AC3E}">
        <p14:creationId xmlns:p14="http://schemas.microsoft.com/office/powerpoint/2010/main" val="945698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Der Hype um Contoso Protein Plus wurde durch ansprechende Inhalte, Influencer-Marketing, leckere Geschmackssorten, Gesundheits- und Fitnesstrends, einfache Verfügbarkeit, positive Bewertungen und Mundpropaganda gefördert.
Original Content:
Schlüsselfaktoren hinter dem Hype
1. Ansprechender Inhalt: Das virale Reel vermittelte erfolgreich die Attraktivität des Produkts durch ansprechende Visuals und informative Inhalte. Das Video fesselte die Zuschauer, indem es zeigte, wie einfach sich Contoso Protein Plus in ein tägliches Fitnessprogramm integrieren lässt.
2. Influencer-Marketing: Die Macht des Influencer-Marketings kann gar nicht hoch genug eingeschätzt werden. Die Befürwortung des Produkts durch den Fitness-Influencer verlieh der Qualität und Wirksamkeit des Produkts Glaubwürdigkeit, was wiederum das Interesse der großen Followerschaft weckte.
3. Geschmack und Geschmackssorten: Der Ruf von Contoso Protein Plus, lecker und abwechslungsreich zu sein, war ein wichtiges Verkaufsargument in den viralen Inhalten. Dies ließ das Produkt attraktiver und verbraucherfreundlicher erscheinen.
4. Gesundheits- und Fitnesstrends: Das ständig wachsende Bewusstsein für Gesundheit und Fitness, verbunden mit einer steigenden Anzahl von Menschen, die eine Trainingsroutine und einen aktiven Lebensstil verfolgen, hat einen empfänglichen Markt für ein Produkt wie Contoso Protein Plus geschaffen.
5. Einfache Verfügbarkeit: Die Verfügbarkeit des Produkts über verschiedene Onlinehändler hat den Hype weiter angeheizt. Online-Plattformen boten die Möglichkeit des bequemen Einkaufs, was durch die Empfehlung des Influencers noch untermauert wurde.
6. Positive Bewertungen und Empfehlungen: Das Reel war kein Einzelfall. Mehrere Verbraucher und Fitnessbegeisterte teilten ihre positiven Erfahrungen mit Contoso Protein Plus in sozialen Netzwerken. Diese nutzergenerierten Inhalte trugen zur Glaubwürdigkeit des Produkts bei und halfen, eine solide Onlinecommunity dafür zu etablieren.
7. Mundpropaganda: Social Media-Plattformen fördern die schnelle Verbreitung von Trends durch Mundpropaganda. Nutzer, die das Produkt ausprobiert haben, berichteten über ihre Erfahrungen und inspirierten so weitere Personen, es ihnen gleichzutun.
</a:t>
            </a:r>
          </a:p>
        </p:txBody>
      </p:sp>
      <p:sp>
        <p:nvSpPr>
          <p:cNvPr id="4" name="Foliennummernplatzhalter 3"/>
          <p:cNvSpPr>
            <a:spLocks noGrp="1"/>
          </p:cNvSpPr>
          <p:nvPr>
            <p:ph type="sldNum" sz="quarter" idx="5"/>
          </p:nvPr>
        </p:nvSpPr>
        <p:spPr/>
        <p:txBody>
          <a:bodyPr/>
          <a:lstStyle/>
          <a:p>
            <a:fld id="{729524D3-7980-4A62-A931-5CD2AD35616E}" type="slidenum">
              <a:rPr lang="de-DE" smtClean="0"/>
              <a:t>8</a:t>
            </a:fld>
            <a:endParaRPr lang="de-DE"/>
          </a:p>
        </p:txBody>
      </p:sp>
    </p:spTree>
    <p:extLst>
      <p:ext uri="{BB962C8B-B14F-4D97-AF65-F5344CB8AC3E}">
        <p14:creationId xmlns:p14="http://schemas.microsoft.com/office/powerpoint/2010/main" val="2530724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 virale Reel von Contoso Protein Plus vermittelte erfolgreich die Attraktivität des Produkts durch ansprechende Visuals und informative Inhalte. Es zeigte, wie einfach sich das Produkt in ein tägliches Fitnessprogramm integrieren lässt.
Original Content:
1. Ansprechender Inhalt: Das virale Reel vermittelte erfolgreich die Attraktivität des Produkts durch ansprechende Visuals und informative Inhalte. Das Video fesselte die Zuschauer, indem es zeigte, wie einfach sich Contoso Protein Plus in ein tägliches Fitnessprogramm integrieren lässt.
</a:t>
            </a:r>
          </a:p>
        </p:txBody>
      </p:sp>
      <p:sp>
        <p:nvSpPr>
          <p:cNvPr id="4" name="Foliennummernplatzhalter 3"/>
          <p:cNvSpPr>
            <a:spLocks noGrp="1"/>
          </p:cNvSpPr>
          <p:nvPr>
            <p:ph type="sldNum" sz="quarter" idx="5"/>
          </p:nvPr>
        </p:nvSpPr>
        <p:spPr/>
        <p:txBody>
          <a:bodyPr/>
          <a:lstStyle/>
          <a:p>
            <a:fld id="{729524D3-7980-4A62-A931-5CD2AD35616E}" type="slidenum">
              <a:rPr lang="de-DE" smtClean="0"/>
              <a:t>9</a:t>
            </a:fld>
            <a:endParaRPr lang="de-DE"/>
          </a:p>
        </p:txBody>
      </p:sp>
    </p:spTree>
    <p:extLst>
      <p:ext uri="{BB962C8B-B14F-4D97-AF65-F5344CB8AC3E}">
        <p14:creationId xmlns:p14="http://schemas.microsoft.com/office/powerpoint/2010/main" val="1837489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12/13/2024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‹Nr.›</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2870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12/13/2024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2074573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12/13/2024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2724492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12/13/2024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289257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12/13/2024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487819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12/13/2024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3335059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12/13/2024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2469840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12/13/2024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4208082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12/13/2024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380940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12/13/2024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90806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12/13/2024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‹Nr.›</a:t>
            </a:fld>
            <a:endParaRPr lang="en-US"/>
          </a:p>
        </p:txBody>
      </p:sp>
    </p:spTree>
    <p:extLst>
      <p:ext uri="{BB962C8B-B14F-4D97-AF65-F5344CB8AC3E}">
        <p14:creationId xmlns:p14="http://schemas.microsoft.com/office/powerpoint/2010/main" val="1113950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12/13/2024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‹Nr.›</a:t>
            </a:fld>
            <a:endParaRPr lang="en-US"/>
          </a:p>
        </p:txBody>
      </p:sp>
    </p:spTree>
    <p:extLst>
      <p:ext uri="{BB962C8B-B14F-4D97-AF65-F5344CB8AC3E}">
        <p14:creationId xmlns:p14="http://schemas.microsoft.com/office/powerpoint/2010/main" val="1229444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63500" sx="102000" sy="102000" algn="ctr" rotWithShape="0">
              <a:schemeClr val="bg1">
                <a:lumMod val="8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9C45F024-2468-4D8A-9E11-BB2B1E0A3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82207CD6-78CB-B831-6084-EF51B6FCFC8E}"/>
              </a:ext>
            </a:extLst>
          </p:cNvPr>
          <p:cNvSpPr>
            <a:spLocks noGrp="1"/>
          </p:cNvSpPr>
          <p:nvPr>
            <p:ph type="ctrTitle"/>
          </p:nvPr>
        </p:nvSpPr>
        <p:spPr>
          <a:xfrm>
            <a:off x="1524003" y="1999615"/>
            <a:ext cx="9144000" cy="2764028"/>
          </a:xfrm>
        </p:spPr>
        <p:txBody>
          <a:bodyPr anchor="ctr">
            <a:normAutofit/>
          </a:bodyPr>
          <a:lstStyle/>
          <a:p>
            <a:pPr algn="ctr"/>
            <a:r>
              <a:rPr lang="de-DE" sz="7200"/>
              <a:t>Markttrendbericht</a:t>
            </a:r>
          </a:p>
        </p:txBody>
      </p:sp>
      <p:sp>
        <p:nvSpPr>
          <p:cNvPr id="3" name="Untertitel 2">
            <a:extLst>
              <a:ext uri="{FF2B5EF4-FFF2-40B4-BE49-F238E27FC236}">
                <a16:creationId xmlns:a16="http://schemas.microsoft.com/office/drawing/2014/main" id="{B9959CB5-FBEE-554E-5313-08746045A6E4}"/>
              </a:ext>
            </a:extLst>
          </p:cNvPr>
          <p:cNvSpPr>
            <a:spLocks noGrp="1"/>
          </p:cNvSpPr>
          <p:nvPr>
            <p:ph type="subTitle" idx="1"/>
          </p:nvPr>
        </p:nvSpPr>
        <p:spPr>
          <a:xfrm>
            <a:off x="1966912" y="5304266"/>
            <a:ext cx="8258176" cy="631825"/>
          </a:xfrm>
        </p:spPr>
        <p:txBody>
          <a:bodyPr anchor="ctr">
            <a:normAutofit/>
          </a:bodyPr>
          <a:lstStyle/>
          <a:p>
            <a:pPr algn="ctr"/>
            <a:r>
              <a:rPr lang="de-DE" sz="2400"/>
              <a:t>Contoso Protein Plus</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183902"/>
            <a:ext cx="4754880" cy="274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160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A67688-F24E-03AA-8641-1EB82AFF3F4A}"/>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Influencer-Marketing</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DBC7290E-A239-3E20-2D35-B48A1F00A95C}"/>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Einfluss von Influencer-Marketing</a:t>
            </a:r>
          </a:p>
          <a:p>
            <a:pPr lvl="1"/>
            <a:r>
              <a:rPr lang="en-US" sz="1700"/>
              <a:t>Kann nicht hoch genug eingeschätzt werden</a:t>
            </a:r>
          </a:p>
          <a:p>
            <a:r>
              <a:rPr lang="en-US" sz="1700"/>
              <a:t>Befürwortung durch Fitness-Influencer</a:t>
            </a:r>
          </a:p>
          <a:p>
            <a:pPr lvl="1"/>
            <a:r>
              <a:rPr lang="en-US" sz="1700"/>
              <a:t>Verleiht dem Produkt Glaubwürdigkeit</a:t>
            </a:r>
          </a:p>
          <a:p>
            <a:pPr lvl="1"/>
            <a:r>
              <a:rPr lang="en-US" sz="1700"/>
              <a:t>Weckt Interesse der Followerschaft</a:t>
            </a:r>
          </a:p>
        </p:txBody>
      </p:sp>
      <p:pic>
        <p:nvPicPr>
          <p:cNvPr id="5" name="Inhaltsplatzhalter 4" descr="9M  followers">
            <a:extLst>
              <a:ext uri="{FF2B5EF4-FFF2-40B4-BE49-F238E27FC236}">
                <a16:creationId xmlns:a16="http://schemas.microsoft.com/office/drawing/2014/main" id="{86A180A6-2C8C-4A39-BCF7-DD9092BF96CD}"/>
              </a:ext>
            </a:extLst>
          </p:cNvPr>
          <p:cNvPicPr>
            <a:picLocks noGrp="1" noChangeAspect="1"/>
          </p:cNvPicPr>
          <p:nvPr>
            <p:ph sz="half" idx="1"/>
          </p:nvPr>
        </p:nvPicPr>
        <p:blipFill>
          <a:blip r:embed="rId3"/>
          <a:srcRect l="13986" r="19011"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314067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E83203-0BF1-0D32-53AB-DE9328231246}"/>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t>Geschmack und Geschmackssorten</a:t>
            </a:r>
          </a:p>
        </p:txBody>
      </p:sp>
      <p:pic>
        <p:nvPicPr>
          <p:cNvPr id="5" name="Inhaltsplatzhalter 4" descr="Smoothie or milkshake, banana and peanut butter flavor, served in a glass jar mug with handle, nuts along the edge">
            <a:extLst>
              <a:ext uri="{FF2B5EF4-FFF2-40B4-BE49-F238E27FC236}">
                <a16:creationId xmlns:a16="http://schemas.microsoft.com/office/drawing/2014/main" id="{EC1265B1-B966-4AE2-9B64-B2CA87A823C2}"/>
              </a:ext>
            </a:extLst>
          </p:cNvPr>
          <p:cNvPicPr>
            <a:picLocks noGrp="1" noChangeAspect="1"/>
          </p:cNvPicPr>
          <p:nvPr>
            <p:ph sz="half" idx="1"/>
          </p:nvPr>
        </p:nvPicPr>
        <p:blipFill>
          <a:blip r:embed="rId3"/>
          <a:srcRect r="2314"/>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3E1B59E7-B5D4-999E-7BC8-496BEDD4A657}"/>
              </a:ext>
            </a:extLst>
          </p:cNvPr>
          <p:cNvSpPr>
            <a:spLocks noGrp="1"/>
          </p:cNvSpPr>
          <p:nvPr>
            <p:ph sz="half" idx="2"/>
          </p:nvPr>
        </p:nvSpPr>
        <p:spPr>
          <a:xfrm>
            <a:off x="5080216" y="3351276"/>
            <a:ext cx="6272784" cy="2825686"/>
          </a:xfrm>
        </p:spPr>
        <p:txBody>
          <a:bodyPr vert="horz" lIns="91440" tIns="45720" rIns="91440" bIns="45720" rtlCol="0">
            <a:normAutofit/>
          </a:bodyPr>
          <a:lstStyle/>
          <a:p>
            <a:r>
              <a:rPr lang="en-US" sz="1800"/>
              <a:t>Wichtige Verkaufsargumente</a:t>
            </a:r>
          </a:p>
          <a:p>
            <a:pPr lvl="1"/>
            <a:r>
              <a:rPr lang="en-US" sz="1800"/>
              <a:t>Lecker und abwechslungsreich</a:t>
            </a:r>
          </a:p>
          <a:p>
            <a:pPr lvl="1"/>
            <a:r>
              <a:rPr lang="en-US" sz="1800"/>
              <a:t>Attraktiv und verbraucherfreundlich</a:t>
            </a:r>
          </a:p>
          <a:p>
            <a:r>
              <a:rPr lang="en-US" sz="1800"/>
              <a:t>Virale Inhalte</a:t>
            </a:r>
          </a:p>
          <a:p>
            <a:pPr lvl="1"/>
            <a:r>
              <a:rPr lang="en-US" sz="1800"/>
              <a:t>Förderten den Ruf des Produkts</a:t>
            </a:r>
          </a:p>
        </p:txBody>
      </p:sp>
    </p:spTree>
    <p:extLst>
      <p:ext uri="{BB962C8B-B14F-4D97-AF65-F5344CB8AC3E}">
        <p14:creationId xmlns:p14="http://schemas.microsoft.com/office/powerpoint/2010/main" val="2130800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5E5B26-5C90-D303-FCB5-1C69FC04542F}"/>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Gesundheits- und Fitnesstrends</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BFCC435A-7C77-4E3D-8B19-51D0C02CDD6D}"/>
              </a:ext>
            </a:extLst>
          </p:cNvPr>
          <p:cNvSpPr>
            <a:spLocks noGrp="1"/>
          </p:cNvSpPr>
          <p:nvPr>
            <p:ph sz="half" idx="2"/>
          </p:nvPr>
        </p:nvSpPr>
        <p:spPr>
          <a:xfrm>
            <a:off x="411479" y="2688336"/>
            <a:ext cx="4498848" cy="3584448"/>
          </a:xfrm>
        </p:spPr>
        <p:txBody>
          <a:bodyPr vert="horz" lIns="91440" tIns="45720" rIns="91440" bIns="45720" rtlCol="0" anchor="t">
            <a:normAutofit/>
          </a:bodyPr>
          <a:lstStyle/>
          <a:p>
            <a:pPr>
              <a:lnSpc>
                <a:spcPct val="100000"/>
              </a:lnSpc>
            </a:pPr>
            <a:r>
              <a:rPr lang="en-US" sz="1700"/>
              <a:t>Wachsendes Bewusstsein für Gesundheit und Fitness</a:t>
            </a:r>
          </a:p>
          <a:p>
            <a:pPr lvl="1">
              <a:lnSpc>
                <a:spcPct val="100000"/>
              </a:lnSpc>
            </a:pPr>
            <a:r>
              <a:rPr lang="en-US" sz="1700"/>
              <a:t>Steigende Anzahl von Menschen, die eine Trainingsroutine verfolgen</a:t>
            </a:r>
          </a:p>
          <a:p>
            <a:pPr lvl="1">
              <a:lnSpc>
                <a:spcPct val="100000"/>
              </a:lnSpc>
            </a:pPr>
            <a:r>
              <a:rPr lang="en-US" sz="1700"/>
              <a:t>Aktiver Lebensstil wird immer beliebter</a:t>
            </a:r>
          </a:p>
          <a:p>
            <a:pPr>
              <a:lnSpc>
                <a:spcPct val="100000"/>
              </a:lnSpc>
            </a:pPr>
            <a:r>
              <a:rPr lang="en-US" sz="1700"/>
              <a:t>Empfänglicher Markt für Contoso Protein Plus</a:t>
            </a:r>
          </a:p>
          <a:p>
            <a:pPr lvl="1">
              <a:lnSpc>
                <a:spcPct val="100000"/>
              </a:lnSpc>
            </a:pPr>
            <a:r>
              <a:rPr lang="en-US" sz="1700"/>
              <a:t>Produkt passt zu den aktuellen Gesundheitstrends</a:t>
            </a:r>
          </a:p>
          <a:p>
            <a:pPr lvl="1">
              <a:lnSpc>
                <a:spcPct val="100000"/>
              </a:lnSpc>
            </a:pPr>
            <a:r>
              <a:rPr lang="en-US" sz="1700"/>
              <a:t>Unterstützt einen aktiven Lebensstil</a:t>
            </a:r>
          </a:p>
        </p:txBody>
      </p:sp>
      <p:pic>
        <p:nvPicPr>
          <p:cNvPr id="5" name="Inhaltsplatzhalter 4" descr="Whey protein powder on white background. Plastic measuring dietary spoon and bottle shake of chocolate food drink. Sport workout gym nutrition energy replacement. Exercise muscle body fitness training">
            <a:extLst>
              <a:ext uri="{FF2B5EF4-FFF2-40B4-BE49-F238E27FC236}">
                <a16:creationId xmlns:a16="http://schemas.microsoft.com/office/drawing/2014/main" id="{A7218521-CF74-48F8-A3C1-A80F2B210FC1}"/>
              </a:ext>
            </a:extLst>
          </p:cNvPr>
          <p:cNvPicPr>
            <a:picLocks noGrp="1" noChangeAspect="1"/>
          </p:cNvPicPr>
          <p:nvPr>
            <p:ph sz="half" idx="1"/>
          </p:nvPr>
        </p:nvPicPr>
        <p:blipFill>
          <a:blip r:embed="rId3"/>
          <a:srcRect r="32996"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91715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F103834-E9E7-72F3-1017-24F0C40CFBE2}"/>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Einfache Verfügbarkeit</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FDCA373A-85B6-69F9-23D0-326F15A9D0C4}"/>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Verfügbarkeit über verschiedene Onlinehändler</a:t>
            </a:r>
          </a:p>
          <a:p>
            <a:pPr lvl="1"/>
            <a:r>
              <a:rPr lang="en-US" sz="1700"/>
              <a:t>Erhöht den Hype um das Produkt</a:t>
            </a:r>
          </a:p>
          <a:p>
            <a:r>
              <a:rPr lang="en-US" sz="1700"/>
              <a:t>Bequemer Einkauf über Online-Plattformen</a:t>
            </a:r>
          </a:p>
          <a:p>
            <a:pPr lvl="1"/>
            <a:r>
              <a:rPr lang="en-US" sz="1700"/>
              <a:t>Unterstützt durch die Empfehlung des Influencers</a:t>
            </a:r>
          </a:p>
        </p:txBody>
      </p:sp>
      <p:pic>
        <p:nvPicPr>
          <p:cNvPr id="5" name="Inhaltsplatzhalter 4" descr="Isolated of Shipping paper boxes inside blue shopping cart trolley on tablet with blue background and copy space , Online shopping and e-commerce concept.">
            <a:extLst>
              <a:ext uri="{FF2B5EF4-FFF2-40B4-BE49-F238E27FC236}">
                <a16:creationId xmlns:a16="http://schemas.microsoft.com/office/drawing/2014/main" id="{73575BD2-7E5F-498D-AD4B-7E6C9BD37D49}"/>
              </a:ext>
            </a:extLst>
          </p:cNvPr>
          <p:cNvPicPr>
            <a:picLocks noGrp="1" noChangeAspect="1"/>
          </p:cNvPicPr>
          <p:nvPr>
            <p:ph sz="half" idx="1"/>
          </p:nvPr>
        </p:nvPicPr>
        <p:blipFill>
          <a:blip r:embed="rId3"/>
          <a:srcRect l="38873" r="8930"/>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1608726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43FBD18-8A5F-6074-0427-01771D82E369}"/>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Positive Bewertungen und Empfehlungen</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7037ED26-4F81-2370-84B6-772D680736D4}"/>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Positive Erfahrungen von Verbrauchern</a:t>
            </a:r>
          </a:p>
          <a:p>
            <a:pPr lvl="1"/>
            <a:r>
              <a:rPr lang="en-US" sz="1700"/>
              <a:t>Mehrere Verbraucher teilten ihre positiven Erfahrungen</a:t>
            </a:r>
          </a:p>
          <a:p>
            <a:pPr lvl="1"/>
            <a:r>
              <a:rPr lang="en-US" sz="1700"/>
              <a:t>Fitnessbegeisterte lobten das Produkt</a:t>
            </a:r>
          </a:p>
          <a:p>
            <a:r>
              <a:rPr lang="en-US" sz="1700"/>
              <a:t>Nutzer-generierte Inhalte</a:t>
            </a:r>
          </a:p>
          <a:p>
            <a:pPr lvl="1"/>
            <a:r>
              <a:rPr lang="en-US" sz="1700"/>
              <a:t>Trugen zur Glaubwürdigkeit des Produkts bei</a:t>
            </a:r>
          </a:p>
          <a:p>
            <a:pPr lvl="1"/>
            <a:r>
              <a:rPr lang="en-US" sz="1700"/>
              <a:t>Helfen, eine solide Onlinecommunity zu etablieren</a:t>
            </a:r>
          </a:p>
        </p:txBody>
      </p:sp>
      <p:pic>
        <p:nvPicPr>
          <p:cNvPr id="5" name="Inhaltsplatzhalter 4" descr="Customer service experience and business satisfaction survey with close up man's hand using smart phone and give five star symbol to increase rating of product and service concept.">
            <a:extLst>
              <a:ext uri="{FF2B5EF4-FFF2-40B4-BE49-F238E27FC236}">
                <a16:creationId xmlns:a16="http://schemas.microsoft.com/office/drawing/2014/main" id="{4A256DE6-61C4-4306-AB6D-A81E04705107}"/>
              </a:ext>
            </a:extLst>
          </p:cNvPr>
          <p:cNvPicPr>
            <a:picLocks noGrp="1" noChangeAspect="1"/>
          </p:cNvPicPr>
          <p:nvPr>
            <p:ph sz="half" idx="1"/>
          </p:nvPr>
        </p:nvPicPr>
        <p:blipFill>
          <a:blip r:embed="rId3"/>
          <a:srcRect l="29565" r="7698"/>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4349973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8AE7747-11BC-C778-146E-3CCDF4193943}"/>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Mundpropaganda</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69445649-2D65-F223-7832-17920AFA391C}"/>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Schnelle Verbreitung von Trends</a:t>
            </a:r>
          </a:p>
          <a:p>
            <a:pPr lvl="1"/>
            <a:r>
              <a:rPr lang="en-US" sz="1700"/>
              <a:t>Social Media-Plattformen fördern die rasche Verbreitung</a:t>
            </a:r>
          </a:p>
          <a:p>
            <a:r>
              <a:rPr lang="en-US" sz="1700"/>
              <a:t>Erfahrungsberichte von Nutzern</a:t>
            </a:r>
          </a:p>
          <a:p>
            <a:pPr lvl="1"/>
            <a:r>
              <a:rPr lang="en-US" sz="1700"/>
              <a:t>Nutzer teilen ihre Erfahrungen mit dem Produkt</a:t>
            </a:r>
          </a:p>
          <a:p>
            <a:pPr lvl="1"/>
            <a:r>
              <a:rPr lang="en-US" sz="1700"/>
              <a:t>Inspiration für andere, das Produkt auszuprobieren</a:t>
            </a:r>
          </a:p>
        </p:txBody>
      </p:sp>
      <p:pic>
        <p:nvPicPr>
          <p:cNvPr id="5" name="Inhaltsplatzhalter 4" descr="German Bundestag elections with German flag and election cross isolated on white">
            <a:extLst>
              <a:ext uri="{FF2B5EF4-FFF2-40B4-BE49-F238E27FC236}">
                <a16:creationId xmlns:a16="http://schemas.microsoft.com/office/drawing/2014/main" id="{ED24DF44-81BA-4A7E-91BC-476EDB7C1AE8}"/>
              </a:ext>
            </a:extLst>
          </p:cNvPr>
          <p:cNvPicPr>
            <a:picLocks noGrp="1" noChangeAspect="1"/>
          </p:cNvPicPr>
          <p:nvPr>
            <p:ph sz="half" idx="1"/>
          </p:nvPr>
        </p:nvPicPr>
        <p:blipFill>
          <a:blip r:embed="rId3"/>
          <a:srcRect l="35758"/>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1670818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AE93CE7-19F8-BF79-69CA-16E2BB4496F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2400"/>
              <a:t>Auswirkungen auf die Marktposition von Contoso Protein Plus</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B0D3DC65-4507-8766-92CC-6C80D9FCD8C9}"/>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Erheblicher Anstieg der Verkaufszahlen</a:t>
            </a:r>
          </a:p>
          <a:p>
            <a:pPr lvl="1"/>
            <a:r>
              <a:rPr lang="en-US" sz="1700"/>
              <a:t>Markenbekanntheit gesteigert</a:t>
            </a:r>
          </a:p>
          <a:p>
            <a:r>
              <a:rPr lang="en-US" sz="1700"/>
              <a:t>Trendige erste Wahl für Fitness- und Ernährungsroutinen</a:t>
            </a:r>
          </a:p>
          <a:p>
            <a:pPr lvl="1"/>
            <a:r>
              <a:rPr lang="en-US" sz="1700"/>
              <a:t>Beliebt bei Fitness-Enthusiasten</a:t>
            </a:r>
          </a:p>
          <a:p>
            <a:r>
              <a:rPr lang="en-US" sz="1700"/>
              <a:t>Aktive Beteiligung des Marketingteams</a:t>
            </a:r>
          </a:p>
          <a:p>
            <a:pPr lvl="1"/>
            <a:r>
              <a:rPr lang="en-US" sz="1700"/>
              <a:t>Reichweite und Auswirkung verstärkt</a:t>
            </a:r>
          </a:p>
        </p:txBody>
      </p:sp>
      <p:pic>
        <p:nvPicPr>
          <p:cNvPr id="5" name="Inhaltsplatzhalter 4" descr="Spoonful of capsules">
            <a:extLst>
              <a:ext uri="{FF2B5EF4-FFF2-40B4-BE49-F238E27FC236}">
                <a16:creationId xmlns:a16="http://schemas.microsoft.com/office/drawing/2014/main" id="{6DDC6F40-01F4-40F2-BC98-571898A6B94F}"/>
              </a:ext>
            </a:extLst>
          </p:cNvPr>
          <p:cNvPicPr>
            <a:picLocks noGrp="1" noChangeAspect="1"/>
          </p:cNvPicPr>
          <p:nvPr>
            <p:ph sz="half" idx="1"/>
          </p:nvPr>
        </p:nvPicPr>
        <p:blipFill>
          <a:blip r:embed="rId3"/>
          <a:srcRect l="19268" r="1398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9256039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189D772-1892-5B0D-7CFD-BE66FA8A8C8D}"/>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t>Anstieg der Verkaufszahlen</a:t>
            </a:r>
          </a:p>
        </p:txBody>
      </p:sp>
      <p:pic>
        <p:nvPicPr>
          <p:cNvPr id="5" name="Inhaltsplatzhalter 4" descr="Paper cut cartoon megaphone on red background. Social media, marketing concept.">
            <a:extLst>
              <a:ext uri="{FF2B5EF4-FFF2-40B4-BE49-F238E27FC236}">
                <a16:creationId xmlns:a16="http://schemas.microsoft.com/office/drawing/2014/main" id="{EC778B9D-69DD-4310-8272-037DDF69F7A0}"/>
              </a:ext>
            </a:extLst>
          </p:cNvPr>
          <p:cNvPicPr>
            <a:picLocks noGrp="1" noChangeAspect="1"/>
          </p:cNvPicPr>
          <p:nvPr>
            <p:ph sz="half" idx="1"/>
          </p:nvPr>
        </p:nvPicPr>
        <p:blipFill>
          <a:blip r:embed="rId3"/>
          <a:srcRect l="7111" r="49037" b="-1"/>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99ACC996-BC6C-6A3A-43C9-AC577800EEAD}"/>
              </a:ext>
            </a:extLst>
          </p:cNvPr>
          <p:cNvSpPr>
            <a:spLocks noGrp="1"/>
          </p:cNvSpPr>
          <p:nvPr>
            <p:ph sz="half" idx="2"/>
          </p:nvPr>
        </p:nvSpPr>
        <p:spPr>
          <a:xfrm>
            <a:off x="5080216" y="3351276"/>
            <a:ext cx="6272784" cy="2825686"/>
          </a:xfrm>
        </p:spPr>
        <p:txBody>
          <a:bodyPr vert="horz" lIns="91440" tIns="45720" rIns="91440" bIns="45720" rtlCol="0">
            <a:normAutofit/>
          </a:bodyPr>
          <a:lstStyle/>
          <a:p>
            <a:pPr>
              <a:lnSpc>
                <a:spcPct val="100000"/>
              </a:lnSpc>
            </a:pPr>
            <a:r>
              <a:rPr lang="en-US" sz="1500"/>
              <a:t>Bemerkenswerter Anstieg der Verkaufszahlen</a:t>
            </a:r>
          </a:p>
          <a:p>
            <a:pPr lvl="1">
              <a:lnSpc>
                <a:spcPct val="100000"/>
              </a:lnSpc>
            </a:pPr>
            <a:r>
              <a:rPr lang="en-US" sz="1500"/>
              <a:t>Erhöhte Nachfrage nach Contoso Protein Plus</a:t>
            </a:r>
          </a:p>
          <a:p>
            <a:pPr lvl="1">
              <a:lnSpc>
                <a:spcPct val="100000"/>
              </a:lnSpc>
            </a:pPr>
            <a:r>
              <a:rPr lang="en-US" sz="1500"/>
              <a:t>Steigerung der Markenbekanntheit</a:t>
            </a:r>
          </a:p>
          <a:p>
            <a:pPr>
              <a:lnSpc>
                <a:spcPct val="100000"/>
              </a:lnSpc>
            </a:pPr>
            <a:r>
              <a:rPr lang="en-US" sz="1500"/>
              <a:t>Trendige Wahl für Fitness- und Ernährungsroutinen</a:t>
            </a:r>
          </a:p>
          <a:p>
            <a:pPr lvl="1">
              <a:lnSpc>
                <a:spcPct val="100000"/>
              </a:lnSpc>
            </a:pPr>
            <a:r>
              <a:rPr lang="en-US" sz="1500"/>
              <a:t>Beliebt bei Fitness-Enthusiasten</a:t>
            </a:r>
          </a:p>
          <a:p>
            <a:pPr lvl="1">
              <a:lnSpc>
                <a:spcPct val="100000"/>
              </a:lnSpc>
            </a:pPr>
            <a:r>
              <a:rPr lang="en-US" sz="1500"/>
              <a:t>Ergänzung zu bestehenden Ernährungsplänen</a:t>
            </a:r>
          </a:p>
          <a:p>
            <a:pPr>
              <a:lnSpc>
                <a:spcPct val="100000"/>
              </a:lnSpc>
            </a:pPr>
            <a:r>
              <a:rPr lang="en-US" sz="1500"/>
              <a:t>Aktive Beteiligung des Marketingteams</a:t>
            </a:r>
          </a:p>
          <a:p>
            <a:pPr lvl="1">
              <a:lnSpc>
                <a:spcPct val="100000"/>
              </a:lnSpc>
            </a:pPr>
            <a:r>
              <a:rPr lang="en-US" sz="1500"/>
              <a:t>Verstärkung der Reichweite des viralen Inhalts</a:t>
            </a:r>
          </a:p>
          <a:p>
            <a:pPr lvl="1">
              <a:lnSpc>
                <a:spcPct val="100000"/>
              </a:lnSpc>
            </a:pPr>
            <a:r>
              <a:rPr lang="en-US" sz="1500"/>
              <a:t>Erhöhung der Auswirkung durch gezielte Maßnahmen</a:t>
            </a:r>
          </a:p>
        </p:txBody>
      </p:sp>
    </p:spTree>
    <p:extLst>
      <p:ext uri="{BB962C8B-B14F-4D97-AF65-F5344CB8AC3E}">
        <p14:creationId xmlns:p14="http://schemas.microsoft.com/office/powerpoint/2010/main" val="3316923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5B4FFF70-AEAA-8063-9AE0-67F261AB96B7}"/>
              </a:ext>
            </a:extLst>
          </p:cNvPr>
          <p:cNvSpPr>
            <a:spLocks noGrp="1"/>
          </p:cNvSpPr>
          <p:nvPr>
            <p:ph type="title"/>
          </p:nvPr>
        </p:nvSpPr>
        <p:spPr>
          <a:xfrm>
            <a:off x="868680" y="919128"/>
            <a:ext cx="3103427" cy="4311239"/>
          </a:xfrm>
        </p:spPr>
        <p:txBody>
          <a:bodyPr anchor="t">
            <a:normAutofit/>
          </a:bodyPr>
          <a:lstStyle/>
          <a:p>
            <a:r>
              <a:rPr lang="de-DE" sz="2500"/>
              <a:t>Zusammenfassung</a:t>
            </a:r>
          </a:p>
        </p:txBody>
      </p:sp>
      <p:sp>
        <p:nvSpPr>
          <p:cNvPr id="3" name="Inhaltsplatzhalter 2">
            <a:extLst>
              <a:ext uri="{FF2B5EF4-FFF2-40B4-BE49-F238E27FC236}">
                <a16:creationId xmlns:a16="http://schemas.microsoft.com/office/drawing/2014/main" id="{42659980-144E-7432-7693-72FEFBC8BEAC}"/>
              </a:ext>
            </a:extLst>
          </p:cNvPr>
          <p:cNvSpPr>
            <a:spLocks noGrp="1"/>
          </p:cNvSpPr>
          <p:nvPr>
            <p:ph idx="1"/>
          </p:nvPr>
        </p:nvSpPr>
        <p:spPr>
          <a:xfrm>
            <a:off x="4962222" y="919128"/>
            <a:ext cx="6730944" cy="5298790"/>
          </a:xfrm>
        </p:spPr>
        <p:txBody>
          <a:bodyPr>
            <a:normAutofit/>
          </a:bodyPr>
          <a:lstStyle/>
          <a:p>
            <a:pPr>
              <a:lnSpc>
                <a:spcPct val="100000"/>
              </a:lnSpc>
            </a:pPr>
            <a:r>
              <a:rPr lang="de-DE" sz="2000"/>
              <a:t>Macht von sozialen Netzwerken</a:t>
            </a:r>
          </a:p>
          <a:p>
            <a:pPr lvl="1">
              <a:lnSpc>
                <a:spcPct val="100000"/>
              </a:lnSpc>
            </a:pPr>
            <a:r>
              <a:rPr lang="de-DE" sz="2000"/>
              <a:t>Beeinflussung von Verbraucherentscheidungen</a:t>
            </a:r>
          </a:p>
          <a:p>
            <a:pPr lvl="1">
              <a:lnSpc>
                <a:spcPct val="100000"/>
              </a:lnSpc>
            </a:pPr>
            <a:r>
              <a:rPr lang="de-DE" sz="2000"/>
              <a:t>Schaffung von Trends</a:t>
            </a:r>
          </a:p>
          <a:p>
            <a:pPr>
              <a:lnSpc>
                <a:spcPct val="100000"/>
              </a:lnSpc>
            </a:pPr>
            <a:r>
              <a:rPr lang="de-DE" sz="2000"/>
              <a:t>Popularität von Contoso Protein Plus</a:t>
            </a:r>
          </a:p>
          <a:p>
            <a:pPr lvl="1">
              <a:lnSpc>
                <a:spcPct val="100000"/>
              </a:lnSpc>
            </a:pPr>
            <a:r>
              <a:rPr lang="de-DE" sz="2000"/>
              <a:t>Beweis für das Potenzial von viralen Inhalten</a:t>
            </a:r>
          </a:p>
          <a:p>
            <a:pPr lvl="1">
              <a:lnSpc>
                <a:spcPct val="100000"/>
              </a:lnSpc>
            </a:pPr>
            <a:r>
              <a:rPr lang="de-DE" sz="2000"/>
              <a:t>Einfluss von Influencer-Marketing</a:t>
            </a:r>
          </a:p>
          <a:p>
            <a:pPr>
              <a:lnSpc>
                <a:spcPct val="100000"/>
              </a:lnSpc>
            </a:pPr>
            <a:r>
              <a:rPr lang="de-DE" sz="2000"/>
              <a:t>Fitness- und Gesundheitsbranche</a:t>
            </a:r>
          </a:p>
          <a:p>
            <a:pPr lvl="1">
              <a:lnSpc>
                <a:spcPct val="100000"/>
              </a:lnSpc>
            </a:pPr>
            <a:r>
              <a:rPr lang="de-DE" sz="2000"/>
              <a:t>Florierende Branche</a:t>
            </a:r>
          </a:p>
          <a:p>
            <a:pPr lvl="1">
              <a:lnSpc>
                <a:spcPct val="100000"/>
              </a:lnSpc>
            </a:pPr>
            <a:r>
              <a:rPr lang="de-DE" sz="2000"/>
              <a:t>Wahrscheinlichkeit der Marktbedeutung von Contoso Protein Plus</a:t>
            </a:r>
          </a:p>
          <a:p>
            <a:pPr>
              <a:lnSpc>
                <a:spcPct val="100000"/>
              </a:lnSpc>
            </a:pPr>
            <a:r>
              <a:rPr lang="de-DE" sz="2000"/>
              <a:t>Dynamik von Social-Media-Trends</a:t>
            </a:r>
          </a:p>
          <a:p>
            <a:pPr>
              <a:lnSpc>
                <a:spcPct val="100000"/>
              </a:lnSpc>
            </a:pPr>
            <a:r>
              <a:rPr lang="de-DE" sz="2000"/>
              <a:t>Erweiterung der Reichweite</a:t>
            </a:r>
          </a:p>
          <a:p>
            <a:pPr>
              <a:lnSpc>
                <a:spcPct val="100000"/>
              </a:lnSpc>
            </a:pPr>
            <a:r>
              <a:rPr lang="de-DE" sz="2000"/>
              <a:t>Nationale Vermarktung</a:t>
            </a:r>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874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56971CB-0963-EF2E-4AED-66C764FD9205}"/>
              </a:ext>
            </a:extLst>
          </p:cNvPr>
          <p:cNvSpPr>
            <a:spLocks noGrp="1"/>
          </p:cNvSpPr>
          <p:nvPr>
            <p:ph type="title"/>
          </p:nvPr>
        </p:nvSpPr>
        <p:spPr>
          <a:xfrm>
            <a:off x="621792" y="1161288"/>
            <a:ext cx="3602736" cy="4526280"/>
          </a:xfrm>
        </p:spPr>
        <p:txBody>
          <a:bodyPr>
            <a:normAutofit/>
          </a:bodyPr>
          <a:lstStyle/>
          <a:p>
            <a:r>
              <a:rPr lang="de-DE"/>
              <a:t>Einfluss von sozialen Netzwerken</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D14602DC-DA21-F638-A4CE-65088329C05C}"/>
              </a:ext>
            </a:extLst>
          </p:cNvPr>
          <p:cNvSpPr>
            <a:spLocks noGrp="1"/>
          </p:cNvSpPr>
          <p:nvPr>
            <p:ph idx="1"/>
          </p:nvPr>
        </p:nvSpPr>
        <p:spPr>
          <a:xfrm>
            <a:off x="5434149" y="932688"/>
            <a:ext cx="5916603" cy="4992624"/>
          </a:xfrm>
        </p:spPr>
        <p:txBody>
          <a:bodyPr anchor="ctr">
            <a:normAutofit/>
          </a:bodyPr>
          <a:lstStyle/>
          <a:p>
            <a:r>
              <a:rPr lang="de-DE" sz="2000"/>
              <a:t>Einfluss von sozialen Netzwerken</a:t>
            </a:r>
          </a:p>
          <a:p>
            <a:pPr lvl="1"/>
            <a:r>
              <a:rPr lang="de-DE" sz="2000"/>
              <a:t>Beeinflussung von Verbraucherentscheidungen</a:t>
            </a:r>
          </a:p>
          <a:p>
            <a:pPr lvl="1"/>
            <a:r>
              <a:rPr lang="de-DE" sz="2000"/>
              <a:t>Schaffung von Trends</a:t>
            </a:r>
          </a:p>
          <a:p>
            <a:r>
              <a:rPr lang="de-DE" sz="2000"/>
              <a:t>Popularität von Contoso Protein Plus</a:t>
            </a:r>
          </a:p>
          <a:p>
            <a:pPr lvl="1"/>
            <a:r>
              <a:rPr lang="de-DE" sz="2000"/>
              <a:t>Beweis für das Potenzial von viralen Inhalten</a:t>
            </a:r>
          </a:p>
          <a:p>
            <a:pPr lvl="1"/>
            <a:r>
              <a:rPr lang="de-DE" sz="2000"/>
              <a:t>Rolle des Influencer-Marketings im digitalen Zeitalter</a:t>
            </a:r>
          </a:p>
          <a:p>
            <a:r>
              <a:rPr lang="de-DE" sz="2000"/>
              <a:t>Zukunft der Fitness- und Gesundheitsbranche</a:t>
            </a:r>
          </a:p>
          <a:p>
            <a:pPr lvl="1"/>
            <a:r>
              <a:rPr lang="de-DE" sz="2000"/>
              <a:t>Wahrscheinliche Beibehaltung der Marktstellung von Contoso Protein Plus</a:t>
            </a:r>
          </a:p>
        </p:txBody>
      </p:sp>
    </p:spTree>
    <p:extLst>
      <p:ext uri="{BB962C8B-B14F-4D97-AF65-F5344CB8AC3E}">
        <p14:creationId xmlns:p14="http://schemas.microsoft.com/office/powerpoint/2010/main" val="487794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DAEE0CE-53D9-1A9A-6FFF-52147A6B49AB}"/>
              </a:ext>
            </a:extLst>
          </p:cNvPr>
          <p:cNvSpPr>
            <a:spLocks noGrp="1"/>
          </p:cNvSpPr>
          <p:nvPr>
            <p:ph type="title"/>
          </p:nvPr>
        </p:nvSpPr>
        <p:spPr>
          <a:xfrm>
            <a:off x="621792" y="1161288"/>
            <a:ext cx="3602736" cy="4526280"/>
          </a:xfrm>
        </p:spPr>
        <p:txBody>
          <a:bodyPr>
            <a:normAutofit/>
          </a:bodyPr>
          <a:lstStyle/>
          <a:p>
            <a:r>
              <a:rPr lang="de-DE"/>
              <a:t>Tagesordnung</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1C59E780-FC15-835C-E3D6-F3A537A652A3}"/>
              </a:ext>
            </a:extLst>
          </p:cNvPr>
          <p:cNvSpPr>
            <a:spLocks noGrp="1"/>
          </p:cNvSpPr>
          <p:nvPr>
            <p:ph idx="1"/>
          </p:nvPr>
        </p:nvSpPr>
        <p:spPr>
          <a:xfrm>
            <a:off x="5434149" y="932688"/>
            <a:ext cx="5916603" cy="4992624"/>
          </a:xfrm>
        </p:spPr>
        <p:txBody>
          <a:bodyPr anchor="ctr">
            <a:normAutofit/>
          </a:bodyPr>
          <a:lstStyle/>
          <a:p>
            <a:r>
              <a:rPr lang="de-DE" sz="2000"/>
              <a:t>Einführung</a:t>
            </a:r>
          </a:p>
          <a:p>
            <a:r>
              <a:rPr lang="de-DE" sz="2000"/>
              <a:t>Die neue Social-Media-Sensation</a:t>
            </a:r>
          </a:p>
          <a:p>
            <a:r>
              <a:rPr lang="de-DE" sz="2000"/>
              <a:t>Schlüsselfaktoren hinter dem Hype</a:t>
            </a:r>
          </a:p>
          <a:p>
            <a:r>
              <a:rPr lang="de-DE" sz="2000"/>
              <a:t>Auswirkungen auf die Marktposition von Contoso Protein Plus</a:t>
            </a:r>
          </a:p>
          <a:p>
            <a:r>
              <a:rPr lang="de-DE" sz="2000"/>
              <a:t>Zusammenfassung</a:t>
            </a:r>
          </a:p>
        </p:txBody>
      </p:sp>
    </p:spTree>
    <p:extLst>
      <p:ext uri="{BB962C8B-B14F-4D97-AF65-F5344CB8AC3E}">
        <p14:creationId xmlns:p14="http://schemas.microsoft.com/office/powerpoint/2010/main" val="3554108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D566D82-CF80-3940-2FEC-C4766796BB5C}"/>
              </a:ext>
            </a:extLst>
          </p:cNvPr>
          <p:cNvSpPr>
            <a:spLocks noGrp="1"/>
          </p:cNvSpPr>
          <p:nvPr>
            <p:ph type="title"/>
          </p:nvPr>
        </p:nvSpPr>
        <p:spPr>
          <a:xfrm>
            <a:off x="621792" y="1161288"/>
            <a:ext cx="3602736" cy="4526280"/>
          </a:xfrm>
        </p:spPr>
        <p:txBody>
          <a:bodyPr>
            <a:normAutofit/>
          </a:bodyPr>
          <a:lstStyle/>
          <a:p>
            <a:r>
              <a:rPr lang="de-DE" sz="3100"/>
              <a:t>Zukunftsaussichten</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870A5736-B614-EBC6-DF1B-3811081FC983}"/>
              </a:ext>
            </a:extLst>
          </p:cNvPr>
          <p:cNvSpPr>
            <a:spLocks noGrp="1"/>
          </p:cNvSpPr>
          <p:nvPr>
            <p:ph idx="1"/>
          </p:nvPr>
        </p:nvSpPr>
        <p:spPr>
          <a:xfrm>
            <a:off x="5434149" y="932688"/>
            <a:ext cx="5916603" cy="4992624"/>
          </a:xfrm>
        </p:spPr>
        <p:txBody>
          <a:bodyPr anchor="ctr">
            <a:normAutofit/>
          </a:bodyPr>
          <a:lstStyle/>
          <a:p>
            <a:pPr>
              <a:lnSpc>
                <a:spcPct val="100000"/>
              </a:lnSpc>
            </a:pPr>
            <a:r>
              <a:rPr lang="de-DE" sz="1700"/>
              <a:t>Dynamische Entwicklung von Social-Media-Trends</a:t>
            </a:r>
          </a:p>
          <a:p>
            <a:pPr lvl="1">
              <a:lnSpc>
                <a:spcPct val="100000"/>
              </a:lnSpc>
            </a:pPr>
            <a:r>
              <a:rPr lang="de-DE" sz="1700"/>
              <a:t>Schlagkraft viraler Reels kann sich schnell ändern</a:t>
            </a:r>
          </a:p>
          <a:p>
            <a:pPr>
              <a:lnSpc>
                <a:spcPct val="100000"/>
              </a:lnSpc>
            </a:pPr>
            <a:r>
              <a:rPr lang="de-DE" sz="1700"/>
              <a:t>Bedeutung der Anpassung an Trends und Verbraucherpräferenzen</a:t>
            </a:r>
          </a:p>
          <a:p>
            <a:pPr lvl="1">
              <a:lnSpc>
                <a:spcPct val="100000"/>
              </a:lnSpc>
            </a:pPr>
            <a:r>
              <a:rPr lang="de-DE" sz="1700"/>
              <a:t>Entscheidend für den Erfolg einer Marke im digitalen Zeitalter</a:t>
            </a:r>
          </a:p>
          <a:p>
            <a:pPr>
              <a:lnSpc>
                <a:spcPct val="100000"/>
              </a:lnSpc>
            </a:pPr>
            <a:r>
              <a:rPr lang="de-DE" sz="1700"/>
              <a:t>Ausweitung der Produktreichweite auf die Westküste</a:t>
            </a:r>
          </a:p>
          <a:p>
            <a:pPr lvl="1">
              <a:lnSpc>
                <a:spcPct val="100000"/>
              </a:lnSpc>
            </a:pPr>
            <a:r>
              <a:rPr lang="de-DE" sz="1700"/>
              <a:t>Hochburg des Fitnessmarkts</a:t>
            </a:r>
          </a:p>
          <a:p>
            <a:pPr lvl="1">
              <a:lnSpc>
                <a:spcPct val="100000"/>
              </a:lnSpc>
            </a:pPr>
            <a:r>
              <a:rPr lang="de-DE" sz="1700"/>
              <a:t>Beweis für die Durchführbarkeit einer landesweiten Einführung</a:t>
            </a:r>
          </a:p>
          <a:p>
            <a:pPr>
              <a:lnSpc>
                <a:spcPct val="100000"/>
              </a:lnSpc>
            </a:pPr>
            <a:r>
              <a:rPr lang="de-DE" sz="1700"/>
              <a:t>Beibehaltung des Verkaufstempos im Gesundheits- und Fitnessmarkt</a:t>
            </a:r>
          </a:p>
          <a:p>
            <a:pPr lvl="1">
              <a:lnSpc>
                <a:spcPct val="100000"/>
              </a:lnSpc>
            </a:pPr>
            <a:r>
              <a:rPr lang="de-DE" sz="1700"/>
              <a:t>Reif für nationale Vermarktung</a:t>
            </a:r>
          </a:p>
        </p:txBody>
      </p:sp>
    </p:spTree>
    <p:extLst>
      <p:ext uri="{BB962C8B-B14F-4D97-AF65-F5344CB8AC3E}">
        <p14:creationId xmlns:p14="http://schemas.microsoft.com/office/powerpoint/2010/main" val="4026431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1225D3C-FE0B-ABBA-5089-033A5C8BEB9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Fragen und Antworten</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0C3A0585-6500-F114-E246-398675E25268}"/>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Öffnen Sie den Raum für Fragen aus dem Publikum.</a:t>
            </a:r>
          </a:p>
          <a:p>
            <a:r>
              <a:rPr lang="en-US" sz="1700"/>
              <a:t>Ermutigen Sie Diskussionen über wichtige Themen.</a:t>
            </a:r>
          </a:p>
          <a:p>
            <a:r>
              <a:rPr lang="en-US" sz="1700"/>
              <a:t>Klären Sie alle Punkte aus der Präsentation.</a:t>
            </a:r>
          </a:p>
          <a:p>
            <a:r>
              <a:rPr lang="en-US" sz="1700"/>
              <a:t>Sammeln Sie Feedback und Einblicke vom Publikum.</a:t>
            </a:r>
          </a:p>
          <a:p>
            <a:r>
              <a:rPr lang="en-US" sz="1700"/>
              <a:t>Heben Sie die Bedeutung des Engagements des Publikums hervor.</a:t>
            </a:r>
          </a:p>
        </p:txBody>
      </p:sp>
      <p:pic>
        <p:nvPicPr>
          <p:cNvPr id="5" name="Inhaltsplatzhalter 4" descr="Das Management hat es an die Pinnwand gepinnt">
            <a:extLst>
              <a:ext uri="{FF2B5EF4-FFF2-40B4-BE49-F238E27FC236}">
                <a16:creationId xmlns:a16="http://schemas.microsoft.com/office/drawing/2014/main" id="{1FDDC9E5-1FE1-4155-89F6-9ECCB257F9BD}"/>
              </a:ext>
            </a:extLst>
          </p:cNvPr>
          <p:cNvPicPr>
            <a:picLocks noGrp="1" noChangeAspect="1"/>
          </p:cNvPicPr>
          <p:nvPr>
            <p:ph sz="half" idx="1"/>
          </p:nvPr>
        </p:nvPicPr>
        <p:blipFill>
          <a:blip r:embed="rId3"/>
          <a:srcRect l="16010" r="16986"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2056931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A4FB097-A75C-220F-A457-04C56233868D}"/>
              </a:ext>
            </a:extLst>
          </p:cNvPr>
          <p:cNvSpPr>
            <a:spLocks noGrp="1"/>
          </p:cNvSpPr>
          <p:nvPr>
            <p:ph type="title"/>
          </p:nvPr>
        </p:nvSpPr>
        <p:spPr>
          <a:xfrm>
            <a:off x="621792" y="1161288"/>
            <a:ext cx="3602736" cy="4526280"/>
          </a:xfrm>
        </p:spPr>
        <p:txBody>
          <a:bodyPr>
            <a:normAutofit/>
          </a:bodyPr>
          <a:lstStyle/>
          <a:p>
            <a:r>
              <a:rPr lang="de-DE"/>
              <a:t>Einführung</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7EE51731-DF33-501D-A97A-28056726D3BD}"/>
              </a:ext>
            </a:extLst>
          </p:cNvPr>
          <p:cNvSpPr>
            <a:spLocks noGrp="1"/>
          </p:cNvSpPr>
          <p:nvPr>
            <p:ph idx="1"/>
          </p:nvPr>
        </p:nvSpPr>
        <p:spPr>
          <a:xfrm>
            <a:off x="5434149" y="932688"/>
            <a:ext cx="5916603" cy="4992624"/>
          </a:xfrm>
        </p:spPr>
        <p:txBody>
          <a:bodyPr anchor="ctr">
            <a:normAutofit/>
          </a:bodyPr>
          <a:lstStyle/>
          <a:p>
            <a:pPr>
              <a:lnSpc>
                <a:spcPct val="100000"/>
              </a:lnSpc>
            </a:pPr>
            <a:r>
              <a:rPr lang="de-DE" sz="1700"/>
              <a:t>Social-Media-Sensation</a:t>
            </a:r>
          </a:p>
          <a:p>
            <a:pPr lvl="1">
              <a:lnSpc>
                <a:spcPct val="100000"/>
              </a:lnSpc>
            </a:pPr>
            <a:r>
              <a:rPr lang="de-DE" sz="1700"/>
              <a:t>Contoso Protein Plus hat in sozialen Netzwerken große Popularität erlangt</a:t>
            </a:r>
          </a:p>
          <a:p>
            <a:pPr lvl="1">
              <a:lnSpc>
                <a:spcPct val="100000"/>
              </a:lnSpc>
            </a:pPr>
            <a:r>
              <a:rPr lang="de-DE" sz="1700"/>
              <a:t>Ein Video hat die Nachfrage nach dem Produkt stark erhöht</a:t>
            </a:r>
          </a:p>
          <a:p>
            <a:pPr>
              <a:lnSpc>
                <a:spcPct val="100000"/>
              </a:lnSpc>
            </a:pPr>
            <a:r>
              <a:rPr lang="de-DE" sz="1700"/>
              <a:t>Aktuelle Verkaufsregion</a:t>
            </a:r>
          </a:p>
          <a:p>
            <a:pPr lvl="1">
              <a:lnSpc>
                <a:spcPct val="100000"/>
              </a:lnSpc>
            </a:pPr>
            <a:r>
              <a:rPr lang="de-DE" sz="1700"/>
              <a:t>Verkauf derzeit auf den Südwesten der USA beschränkt</a:t>
            </a:r>
          </a:p>
          <a:p>
            <a:pPr lvl="1">
              <a:lnSpc>
                <a:spcPct val="100000"/>
              </a:lnSpc>
            </a:pPr>
            <a:r>
              <a:rPr lang="de-DE" sz="1700"/>
              <a:t>Contoso Beverage Ltd. hat seinen Sitz in dieser Region</a:t>
            </a:r>
          </a:p>
          <a:p>
            <a:pPr>
              <a:lnSpc>
                <a:spcPct val="100000"/>
              </a:lnSpc>
            </a:pPr>
            <a:r>
              <a:rPr lang="de-DE" sz="1700"/>
              <a:t>Marktanalyse und Entscheidung</a:t>
            </a:r>
          </a:p>
          <a:p>
            <a:pPr lvl="1">
              <a:lnSpc>
                <a:spcPct val="100000"/>
              </a:lnSpc>
            </a:pPr>
            <a:r>
              <a:rPr lang="de-DE" sz="1700"/>
              <a:t>Analyse der Faktoren, die zur Nachfrage beitragen</a:t>
            </a:r>
          </a:p>
          <a:p>
            <a:pPr lvl="1">
              <a:lnSpc>
                <a:spcPct val="100000"/>
              </a:lnSpc>
            </a:pPr>
            <a:r>
              <a:rPr lang="de-DE" sz="1700"/>
              <a:t>Entscheidung über nationale Markteinführung steht an</a:t>
            </a:r>
          </a:p>
        </p:txBody>
      </p:sp>
    </p:spTree>
    <p:extLst>
      <p:ext uri="{BB962C8B-B14F-4D97-AF65-F5344CB8AC3E}">
        <p14:creationId xmlns:p14="http://schemas.microsoft.com/office/powerpoint/2010/main" val="3880303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ADF0E3F-7FBE-FA72-DF15-6230A60D03C3}"/>
              </a:ext>
            </a:extLst>
          </p:cNvPr>
          <p:cNvSpPr>
            <a:spLocks noGrp="1"/>
          </p:cNvSpPr>
          <p:nvPr>
            <p:ph type="title"/>
          </p:nvPr>
        </p:nvSpPr>
        <p:spPr>
          <a:xfrm>
            <a:off x="868680" y="919128"/>
            <a:ext cx="3103427" cy="4311239"/>
          </a:xfrm>
        </p:spPr>
        <p:txBody>
          <a:bodyPr anchor="t">
            <a:normAutofit/>
          </a:bodyPr>
          <a:lstStyle/>
          <a:p>
            <a:r>
              <a:rPr lang="de-DE" sz="3200"/>
              <a:t>Einführung in Contoso Protein Plus</a:t>
            </a:r>
          </a:p>
        </p:txBody>
      </p:sp>
      <p:sp>
        <p:nvSpPr>
          <p:cNvPr id="3" name="Inhaltsplatzhalter 2">
            <a:extLst>
              <a:ext uri="{FF2B5EF4-FFF2-40B4-BE49-F238E27FC236}">
                <a16:creationId xmlns:a16="http://schemas.microsoft.com/office/drawing/2014/main" id="{33E8E10B-4917-5AA7-A7BB-2BF57253E8B9}"/>
              </a:ext>
            </a:extLst>
          </p:cNvPr>
          <p:cNvSpPr>
            <a:spLocks noGrp="1"/>
          </p:cNvSpPr>
          <p:nvPr>
            <p:ph idx="1"/>
          </p:nvPr>
        </p:nvSpPr>
        <p:spPr>
          <a:xfrm>
            <a:off x="4962222" y="919128"/>
            <a:ext cx="6730944" cy="5298790"/>
          </a:xfrm>
        </p:spPr>
        <p:txBody>
          <a:bodyPr>
            <a:normAutofit/>
          </a:bodyPr>
          <a:lstStyle/>
          <a:p>
            <a:r>
              <a:rPr lang="de-DE" sz="2000"/>
              <a:t>Beliebtheit in sozialen Netzwerken</a:t>
            </a:r>
          </a:p>
          <a:p>
            <a:pPr lvl="1"/>
            <a:r>
              <a:rPr lang="de-DE" sz="2000"/>
              <a:t>Contoso Protein Plus wurde in den letzten Wochen zu einer Sensation</a:t>
            </a:r>
          </a:p>
          <a:p>
            <a:pPr lvl="1"/>
            <a:r>
              <a:rPr lang="de-DE" sz="2000"/>
              <a:t>Ein Video führte zu einer Popularitätswelle</a:t>
            </a:r>
          </a:p>
          <a:p>
            <a:r>
              <a:rPr lang="de-DE" sz="2000"/>
              <a:t>Wichtige Faktoren für Nachfrageanstieg</a:t>
            </a:r>
          </a:p>
          <a:p>
            <a:pPr lvl="1"/>
            <a:r>
              <a:rPr lang="de-DE" sz="2000"/>
              <a:t>Analyse der Hauptfaktoren</a:t>
            </a:r>
          </a:p>
          <a:p>
            <a:r>
              <a:rPr lang="de-DE" sz="2000"/>
              <a:t>Aktueller Verkaufsbereich</a:t>
            </a:r>
          </a:p>
          <a:p>
            <a:pPr lvl="1"/>
            <a:r>
              <a:rPr lang="de-DE" sz="2000"/>
              <a:t>Verkauf auf den Südwesten der USA beschränkt</a:t>
            </a:r>
          </a:p>
          <a:p>
            <a:pPr lvl="1"/>
            <a:r>
              <a:rPr lang="de-DE" sz="2000"/>
              <a:t>Unternehmen hat seinen Sitz im Südwesten</a:t>
            </a:r>
          </a:p>
          <a:p>
            <a:r>
              <a:rPr lang="de-DE" sz="2000"/>
              <a:t>Markttrend und Expansion</a:t>
            </a:r>
          </a:p>
          <a:p>
            <a:pPr lvl="1"/>
            <a:r>
              <a:rPr lang="de-DE" sz="2000"/>
              <a:t>Entscheidung über nationale Angebotserweiterung</a:t>
            </a:r>
          </a:p>
          <a:p>
            <a:pPr lvl="1"/>
            <a:r>
              <a:rPr lang="de-DE" sz="2000"/>
              <a:t>Rentabilität der nationalen Verfügbarkeit prüfen</a:t>
            </a:r>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8498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7C005608-20EA-5F45-4978-FAFD9EFC5754}"/>
              </a:ext>
            </a:extLst>
          </p:cNvPr>
          <p:cNvSpPr>
            <a:spLocks noGrp="1"/>
          </p:cNvSpPr>
          <p:nvPr>
            <p:ph type="title"/>
          </p:nvPr>
        </p:nvSpPr>
        <p:spPr>
          <a:xfrm>
            <a:off x="621792" y="1161288"/>
            <a:ext cx="3602736" cy="4526280"/>
          </a:xfrm>
        </p:spPr>
        <p:txBody>
          <a:bodyPr>
            <a:normAutofit/>
          </a:bodyPr>
          <a:lstStyle/>
          <a:p>
            <a:r>
              <a:rPr lang="de-DE"/>
              <a:t>Berichtsdatum</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nhaltsplatzhalter 2">
            <a:extLst>
              <a:ext uri="{FF2B5EF4-FFF2-40B4-BE49-F238E27FC236}">
                <a16:creationId xmlns:a16="http://schemas.microsoft.com/office/drawing/2014/main" id="{19EF8122-1419-32B1-6DCD-9529BD34589A}"/>
              </a:ext>
            </a:extLst>
          </p:cNvPr>
          <p:cNvSpPr>
            <a:spLocks noGrp="1"/>
          </p:cNvSpPr>
          <p:nvPr>
            <p:ph idx="1"/>
          </p:nvPr>
        </p:nvSpPr>
        <p:spPr>
          <a:xfrm>
            <a:off x="5434149" y="932688"/>
            <a:ext cx="5916603" cy="4992624"/>
          </a:xfrm>
        </p:spPr>
        <p:txBody>
          <a:bodyPr anchor="ctr">
            <a:normAutofit/>
          </a:bodyPr>
          <a:lstStyle/>
          <a:p>
            <a:pPr indent="0">
              <a:buNone/>
            </a:pPr>
            <a:r>
              <a:rPr lang="de-DE" sz="2000"/>
              <a:t>Berichtsdatum: 22. Januar 2024</a:t>
            </a:r>
          </a:p>
        </p:txBody>
      </p:sp>
    </p:spTree>
    <p:extLst>
      <p:ext uri="{BB962C8B-B14F-4D97-AF65-F5344CB8AC3E}">
        <p14:creationId xmlns:p14="http://schemas.microsoft.com/office/powerpoint/2010/main" val="339138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8380AD67-C5CA-4918-B4BB-C359BB03E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0D84594-C9FF-D2A8-5297-8C5EBEBE57C3}"/>
              </a:ext>
            </a:extLst>
          </p:cNvPr>
          <p:cNvSpPr>
            <a:spLocks noGrp="1"/>
          </p:cNvSpPr>
          <p:nvPr>
            <p:ph type="title"/>
          </p:nvPr>
        </p:nvSpPr>
        <p:spPr>
          <a:xfrm>
            <a:off x="5080216" y="1076324"/>
            <a:ext cx="6272784" cy="1535051"/>
          </a:xfrm>
        </p:spPr>
        <p:txBody>
          <a:bodyPr vert="horz" lIns="91440" tIns="45720" rIns="91440" bIns="45720" rtlCol="0" anchor="b">
            <a:normAutofit/>
          </a:bodyPr>
          <a:lstStyle/>
          <a:p>
            <a:r>
              <a:rPr lang="en-US" sz="5200"/>
              <a:t>Die neue Social-Media-Sensation</a:t>
            </a:r>
          </a:p>
        </p:txBody>
      </p:sp>
      <p:pic>
        <p:nvPicPr>
          <p:cNvPr id="5" name="Inhaltsplatzhalter 4" descr="close up on man holding smartphone to opening application while searching and download data on laptop to working about futuristic of social media marketing for internet network technology and business concept">
            <a:extLst>
              <a:ext uri="{FF2B5EF4-FFF2-40B4-BE49-F238E27FC236}">
                <a16:creationId xmlns:a16="http://schemas.microsoft.com/office/drawing/2014/main" id="{DAA46E07-1B0F-44E5-B1AB-0A5574DC539E}"/>
              </a:ext>
            </a:extLst>
          </p:cNvPr>
          <p:cNvPicPr>
            <a:picLocks noGrp="1" noChangeAspect="1"/>
          </p:cNvPicPr>
          <p:nvPr>
            <p:ph sz="half" idx="1"/>
          </p:nvPr>
        </p:nvPicPr>
        <p:blipFill>
          <a:blip r:embed="rId3"/>
          <a:srcRect l="40814" r="25518" b="1"/>
          <a:stretch/>
        </p:blipFill>
        <p:spPr>
          <a:xfrm>
            <a:off x="20" y="10"/>
            <a:ext cx="4505305" cy="6857990"/>
          </a:xfrm>
          <a:prstGeom prst="rect">
            <a:avLst/>
          </a:prstGeom>
        </p:spPr>
      </p:pic>
      <p:sp>
        <p:nvSpPr>
          <p:cNvPr id="18" name="!!accent">
            <a:extLst>
              <a:ext uri="{FF2B5EF4-FFF2-40B4-BE49-F238E27FC236}">
                <a16:creationId xmlns:a16="http://schemas.microsoft.com/office/drawing/2014/main" id="{EABAD4DA-87BA-4F70-9EF0-45C6BCF17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17960" y="36338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915128D9-2797-47FA-B6FE-EC24E6B84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9266" y="2935541"/>
            <a:ext cx="62179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7B4C3025-E8A3-F370-A084-7CE726509AA3}"/>
              </a:ext>
            </a:extLst>
          </p:cNvPr>
          <p:cNvSpPr>
            <a:spLocks noGrp="1"/>
          </p:cNvSpPr>
          <p:nvPr>
            <p:ph sz="half" idx="2"/>
          </p:nvPr>
        </p:nvSpPr>
        <p:spPr>
          <a:xfrm>
            <a:off x="5080216" y="3351276"/>
            <a:ext cx="6272784" cy="2825686"/>
          </a:xfrm>
        </p:spPr>
        <p:txBody>
          <a:bodyPr vert="horz" lIns="91440" tIns="45720" rIns="91440" bIns="45720" rtlCol="0">
            <a:normAutofit/>
          </a:bodyPr>
          <a:lstStyle/>
          <a:p>
            <a:pPr>
              <a:lnSpc>
                <a:spcPct val="100000"/>
              </a:lnSpc>
            </a:pPr>
            <a:r>
              <a:rPr lang="en-US" sz="1500"/>
              <a:t>Ursprung des Erfolgs</a:t>
            </a:r>
          </a:p>
          <a:p>
            <a:pPr lvl="1">
              <a:lnSpc>
                <a:spcPct val="100000"/>
              </a:lnSpc>
            </a:pPr>
            <a:r>
              <a:rPr lang="en-US" sz="1500"/>
              <a:t>Einflussreiches Video auf Social-Media-Plattformen</a:t>
            </a:r>
          </a:p>
          <a:p>
            <a:pPr lvl="1">
              <a:lnSpc>
                <a:spcPct val="100000"/>
              </a:lnSpc>
            </a:pPr>
            <a:r>
              <a:rPr lang="en-US" sz="1500"/>
              <a:t>Besonders beliebt auf Instagram und TikTok</a:t>
            </a:r>
          </a:p>
          <a:p>
            <a:pPr>
              <a:lnSpc>
                <a:spcPct val="100000"/>
              </a:lnSpc>
            </a:pPr>
            <a:r>
              <a:rPr lang="en-US" sz="1500"/>
              <a:t>Inhalt des Videos</a:t>
            </a:r>
          </a:p>
          <a:p>
            <a:pPr lvl="1">
              <a:lnSpc>
                <a:spcPct val="100000"/>
              </a:lnSpc>
            </a:pPr>
            <a:r>
              <a:rPr lang="en-US" sz="1500"/>
              <a:t>Fitness-Influencer hebt Geschmack und Wirksamkeit hervor</a:t>
            </a:r>
          </a:p>
          <a:p>
            <a:pPr lvl="1">
              <a:lnSpc>
                <a:spcPct val="100000"/>
              </a:lnSpc>
            </a:pPr>
            <a:r>
              <a:rPr lang="en-US" sz="1500"/>
              <a:t>Vielseitigkeit des Produkts im Fokus</a:t>
            </a:r>
          </a:p>
          <a:p>
            <a:pPr>
              <a:lnSpc>
                <a:spcPct val="100000"/>
              </a:lnSpc>
            </a:pPr>
            <a:r>
              <a:rPr lang="en-US" sz="1500"/>
              <a:t>Integration in den Alltag</a:t>
            </a:r>
          </a:p>
          <a:p>
            <a:pPr lvl="1">
              <a:lnSpc>
                <a:spcPct val="100000"/>
              </a:lnSpc>
            </a:pPr>
            <a:r>
              <a:rPr lang="en-US" sz="1500"/>
              <a:t>Nahtlose Einbindung in die tägliche Fitnessroutine</a:t>
            </a:r>
          </a:p>
          <a:p>
            <a:pPr lvl="1">
              <a:lnSpc>
                <a:spcPct val="100000"/>
              </a:lnSpc>
            </a:pPr>
            <a:r>
              <a:rPr lang="en-US" sz="1500"/>
              <a:t>Große Resonanz beim Publikum</a:t>
            </a:r>
          </a:p>
        </p:txBody>
      </p:sp>
    </p:spTree>
    <p:extLst>
      <p:ext uri="{BB962C8B-B14F-4D97-AF65-F5344CB8AC3E}">
        <p14:creationId xmlns:p14="http://schemas.microsoft.com/office/powerpoint/2010/main" val="2621285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B45CEE4-3208-D29B-64E9-9590666E501F}"/>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Das virale Reel</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AD5B3C0D-DCA9-4FCE-9D34-99E3F582FE47}"/>
              </a:ext>
            </a:extLst>
          </p:cNvPr>
          <p:cNvSpPr>
            <a:spLocks noGrp="1"/>
          </p:cNvSpPr>
          <p:nvPr>
            <p:ph sz="half" idx="2"/>
          </p:nvPr>
        </p:nvSpPr>
        <p:spPr>
          <a:xfrm>
            <a:off x="411479" y="2688336"/>
            <a:ext cx="4498848" cy="3584448"/>
          </a:xfrm>
        </p:spPr>
        <p:txBody>
          <a:bodyPr vert="horz" lIns="91440" tIns="45720" rIns="91440" bIns="45720" rtlCol="0" anchor="t">
            <a:normAutofit/>
          </a:bodyPr>
          <a:lstStyle/>
          <a:p>
            <a:r>
              <a:rPr lang="en-US" sz="1700"/>
              <a:t>Einflussreiches Video auf Social Media</a:t>
            </a:r>
          </a:p>
          <a:p>
            <a:pPr lvl="1"/>
            <a:r>
              <a:rPr lang="en-US" sz="1700"/>
              <a:t>Gepostet auf Instagram und TikTok</a:t>
            </a:r>
          </a:p>
          <a:p>
            <a:pPr lvl="1"/>
            <a:r>
              <a:rPr lang="en-US" sz="1700"/>
              <a:t>Fitness-Influencer im Fokus</a:t>
            </a:r>
          </a:p>
          <a:p>
            <a:r>
              <a:rPr lang="en-US" sz="1700"/>
              <a:t>Hervorhebung von Produktmerkmalen</a:t>
            </a:r>
          </a:p>
          <a:p>
            <a:pPr lvl="1"/>
            <a:r>
              <a:rPr lang="en-US" sz="1700"/>
              <a:t>Geschmack und Wirksamkeit</a:t>
            </a:r>
          </a:p>
          <a:p>
            <a:pPr lvl="1"/>
            <a:r>
              <a:rPr lang="en-US" sz="1700"/>
              <a:t>Vielseitigkeit des Produkts</a:t>
            </a:r>
          </a:p>
          <a:p>
            <a:r>
              <a:rPr lang="en-US" sz="1700"/>
              <a:t>Integration in tägliche Fitnessroutine</a:t>
            </a:r>
          </a:p>
          <a:p>
            <a:pPr lvl="1"/>
            <a:r>
              <a:rPr lang="en-US" sz="1700"/>
              <a:t>Nahtlose Einbindung gezeigt</a:t>
            </a:r>
          </a:p>
          <a:p>
            <a:pPr lvl="1"/>
            <a:r>
              <a:rPr lang="en-US" sz="1700"/>
              <a:t>Breites Publikum angesprochen</a:t>
            </a:r>
          </a:p>
        </p:txBody>
      </p:sp>
      <p:pic>
        <p:nvPicPr>
          <p:cNvPr id="5" name="Inhaltsplatzhalter 4" descr="Hashtag and @ notification icons">
            <a:extLst>
              <a:ext uri="{FF2B5EF4-FFF2-40B4-BE49-F238E27FC236}">
                <a16:creationId xmlns:a16="http://schemas.microsoft.com/office/drawing/2014/main" id="{E91F28E8-E307-4C9A-80CC-2E76E3C3A23E}"/>
              </a:ext>
            </a:extLst>
          </p:cNvPr>
          <p:cNvPicPr>
            <a:picLocks noGrp="1" noChangeAspect="1"/>
          </p:cNvPicPr>
          <p:nvPr>
            <p:ph sz="half" idx="1"/>
          </p:nvPr>
        </p:nvPicPr>
        <p:blipFill>
          <a:blip r:embed="rId3"/>
          <a:srcRect l="7908" r="25089" b="-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619575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40B3DF-3C1C-49A7-8FA7-EE4A21CB0B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sp useBgFill="1">
        <p:nvSpPr>
          <p:cNvPr id="10" name="Rectangle 9">
            <a:extLst>
              <a:ext uri="{FF2B5EF4-FFF2-40B4-BE49-F238E27FC236}">
                <a16:creationId xmlns:a16="http://schemas.microsoft.com/office/drawing/2014/main" id="{AFF79527-C7F1-4E06-8126-A8E8C5FEBF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10" y="384048"/>
            <a:ext cx="3740740" cy="5833872"/>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86386AF-A36A-7271-FFD9-D08DFD2F329A}"/>
              </a:ext>
            </a:extLst>
          </p:cNvPr>
          <p:cNvSpPr>
            <a:spLocks noGrp="1"/>
          </p:cNvSpPr>
          <p:nvPr>
            <p:ph type="title"/>
          </p:nvPr>
        </p:nvSpPr>
        <p:spPr>
          <a:xfrm>
            <a:off x="868680" y="919128"/>
            <a:ext cx="3103427" cy="4311239"/>
          </a:xfrm>
        </p:spPr>
        <p:txBody>
          <a:bodyPr anchor="t">
            <a:normAutofit/>
          </a:bodyPr>
          <a:lstStyle/>
          <a:p>
            <a:r>
              <a:rPr lang="de-DE" sz="2700"/>
              <a:t>Schlüsselfaktoren hinter dem Hype</a:t>
            </a:r>
          </a:p>
        </p:txBody>
      </p:sp>
      <p:sp>
        <p:nvSpPr>
          <p:cNvPr id="3" name="Inhaltsplatzhalter 2">
            <a:extLst>
              <a:ext uri="{FF2B5EF4-FFF2-40B4-BE49-F238E27FC236}">
                <a16:creationId xmlns:a16="http://schemas.microsoft.com/office/drawing/2014/main" id="{35BD4947-20D4-84FB-3A66-B8534E5A734A}"/>
              </a:ext>
            </a:extLst>
          </p:cNvPr>
          <p:cNvSpPr>
            <a:spLocks noGrp="1"/>
          </p:cNvSpPr>
          <p:nvPr>
            <p:ph idx="1"/>
          </p:nvPr>
        </p:nvSpPr>
        <p:spPr>
          <a:xfrm>
            <a:off x="4962222" y="919128"/>
            <a:ext cx="6730944" cy="5298790"/>
          </a:xfrm>
        </p:spPr>
        <p:txBody>
          <a:bodyPr>
            <a:normAutofit/>
          </a:bodyPr>
          <a:lstStyle/>
          <a:p>
            <a:r>
              <a:rPr lang="de-DE" sz="2000"/>
              <a:t>Ansprechender Inhalt</a:t>
            </a:r>
          </a:p>
          <a:p>
            <a:pPr lvl="1"/>
            <a:r>
              <a:rPr lang="de-DE" sz="2000"/>
              <a:t>Virales Reel zeigte die Attraktivität des Produkts</a:t>
            </a:r>
          </a:p>
          <a:p>
            <a:pPr lvl="1"/>
            <a:r>
              <a:rPr lang="de-DE" sz="2000"/>
              <a:t>Informative Inhalte und ansprechende Visuals</a:t>
            </a:r>
          </a:p>
          <a:p>
            <a:pPr lvl="1"/>
            <a:r>
              <a:rPr lang="de-DE" sz="2000"/>
              <a:t>Integration in tägliches Fitnessprogramm</a:t>
            </a:r>
          </a:p>
          <a:p>
            <a:r>
              <a:rPr lang="de-DE" sz="2000"/>
              <a:t>Influencer-Marketing</a:t>
            </a:r>
          </a:p>
          <a:p>
            <a:pPr lvl="1"/>
            <a:r>
              <a:rPr lang="de-DE" sz="2000"/>
              <a:t>Fitness-Influencer verlieh Glaubwürdigkeit</a:t>
            </a:r>
          </a:p>
          <a:p>
            <a:pPr lvl="1"/>
            <a:r>
              <a:rPr lang="de-DE" sz="2000"/>
              <a:t>Weckte Interesse der Followerschaft</a:t>
            </a:r>
          </a:p>
          <a:p>
            <a:r>
              <a:rPr lang="de-DE" sz="2000"/>
              <a:t>Geschmack und Geschmackssorten</a:t>
            </a:r>
          </a:p>
          <a:p>
            <a:r>
              <a:rPr lang="de-DE" sz="2000"/>
              <a:t>Gesundheits- und Fitnesstrends</a:t>
            </a:r>
          </a:p>
          <a:p>
            <a:r>
              <a:rPr lang="de-DE" sz="2000"/>
              <a:t>Einfache Verfügbarkeit</a:t>
            </a:r>
          </a:p>
          <a:p>
            <a:r>
              <a:rPr lang="de-DE" sz="2000"/>
              <a:t>Positive Bewertungen und Empfehlungen</a:t>
            </a:r>
          </a:p>
          <a:p>
            <a:r>
              <a:rPr lang="de-DE" sz="2000"/>
              <a:t>Mundpropaganda</a:t>
            </a:r>
          </a:p>
        </p:txBody>
      </p:sp>
      <p:sp>
        <p:nvSpPr>
          <p:cNvPr id="12" name="Rectangle 11">
            <a:extLst>
              <a:ext uri="{FF2B5EF4-FFF2-40B4-BE49-F238E27FC236}">
                <a16:creationId xmlns:a16="http://schemas.microsoft.com/office/drawing/2014/main" id="{90FA739B-A75D-DA77-F75D-36ED592E9A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889233"/>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8123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D6FBB9D-1CAA-4D05-AB33-BABDFE17B8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04727B71-B4B6-4823-80A1-68C40B475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79A6DB05-9FB5-4B07-8675-74C23D4FD8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6" name="Rectangle 15">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37A7633-5A6D-4229-5CB8-754AC30B81AB}"/>
              </a:ext>
            </a:extLst>
          </p:cNvPr>
          <p:cNvSpPr>
            <a:spLocks noGrp="1"/>
          </p:cNvSpPr>
          <p:nvPr>
            <p:ph type="title"/>
          </p:nvPr>
        </p:nvSpPr>
        <p:spPr>
          <a:xfrm>
            <a:off x="411480" y="987552"/>
            <a:ext cx="4485861" cy="1088136"/>
          </a:xfrm>
        </p:spPr>
        <p:txBody>
          <a:bodyPr vert="horz" lIns="91440" tIns="45720" rIns="91440" bIns="45720" rtlCol="0" anchor="b">
            <a:normAutofit/>
          </a:bodyPr>
          <a:lstStyle/>
          <a:p>
            <a:r>
              <a:rPr lang="en-US" sz="3400"/>
              <a:t>Ansprechender Inhalt</a:t>
            </a:r>
          </a:p>
        </p:txBody>
      </p:sp>
      <p:sp>
        <p:nvSpPr>
          <p:cNvPr id="18" name="Rectangle 17">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nhaltsplatzhalter 3">
            <a:extLst>
              <a:ext uri="{FF2B5EF4-FFF2-40B4-BE49-F238E27FC236}">
                <a16:creationId xmlns:a16="http://schemas.microsoft.com/office/drawing/2014/main" id="{44FF8C66-AAA6-26CA-ECCC-4F7CE4FB747D}"/>
              </a:ext>
            </a:extLst>
          </p:cNvPr>
          <p:cNvSpPr>
            <a:spLocks noGrp="1"/>
          </p:cNvSpPr>
          <p:nvPr>
            <p:ph sz="half" idx="2"/>
          </p:nvPr>
        </p:nvSpPr>
        <p:spPr>
          <a:xfrm>
            <a:off x="411479" y="2688336"/>
            <a:ext cx="4498848" cy="3584448"/>
          </a:xfrm>
        </p:spPr>
        <p:txBody>
          <a:bodyPr vert="horz" lIns="91440" tIns="45720" rIns="91440" bIns="45720" rtlCol="0" anchor="t">
            <a:normAutofit/>
          </a:bodyPr>
          <a:lstStyle/>
          <a:p>
            <a:pPr>
              <a:lnSpc>
                <a:spcPct val="100000"/>
              </a:lnSpc>
            </a:pPr>
            <a:r>
              <a:rPr lang="en-US" sz="1700"/>
              <a:t>Ansprechender Inhalt</a:t>
            </a:r>
          </a:p>
          <a:p>
            <a:pPr lvl="1">
              <a:lnSpc>
                <a:spcPct val="100000"/>
              </a:lnSpc>
            </a:pPr>
            <a:r>
              <a:rPr lang="en-US" sz="1700"/>
              <a:t>Das virale Reel vermittelte erfolgreich die Attraktivität des Produkts</a:t>
            </a:r>
          </a:p>
          <a:p>
            <a:pPr lvl="1">
              <a:lnSpc>
                <a:spcPct val="100000"/>
              </a:lnSpc>
            </a:pPr>
            <a:r>
              <a:rPr lang="en-US" sz="1700"/>
              <a:t>Ansprechende Visuals und informative Inhalte wurden genutzt</a:t>
            </a:r>
          </a:p>
          <a:p>
            <a:pPr>
              <a:lnSpc>
                <a:spcPct val="100000"/>
              </a:lnSpc>
            </a:pPr>
            <a:r>
              <a:rPr lang="en-US" sz="1700"/>
              <a:t>Fesselndes Video</a:t>
            </a:r>
          </a:p>
          <a:p>
            <a:pPr lvl="1">
              <a:lnSpc>
                <a:spcPct val="100000"/>
              </a:lnSpc>
            </a:pPr>
            <a:r>
              <a:rPr lang="en-US" sz="1700"/>
              <a:t>Das Video fesselte die Zuschauer</a:t>
            </a:r>
          </a:p>
          <a:p>
            <a:pPr lvl="1">
              <a:lnSpc>
                <a:spcPct val="100000"/>
              </a:lnSpc>
            </a:pPr>
            <a:r>
              <a:rPr lang="en-US" sz="1700"/>
              <a:t>Zeigte, wie einfach sich Contoso Protein Plus in ein tägliches Fitnessprogramm integrieren lässt</a:t>
            </a:r>
          </a:p>
        </p:txBody>
      </p:sp>
      <p:pic>
        <p:nvPicPr>
          <p:cNvPr id="5" name="Inhaltsplatzhalter 4" descr="Gym equipment and needs">
            <a:extLst>
              <a:ext uri="{FF2B5EF4-FFF2-40B4-BE49-F238E27FC236}">
                <a16:creationId xmlns:a16="http://schemas.microsoft.com/office/drawing/2014/main" id="{377373B3-A0D6-4914-8A27-6679EB4FF2E0}"/>
              </a:ext>
            </a:extLst>
          </p:cNvPr>
          <p:cNvPicPr>
            <a:picLocks noGrp="1" noChangeAspect="1"/>
          </p:cNvPicPr>
          <p:nvPr>
            <p:ph sz="half" idx="1"/>
          </p:nvPr>
        </p:nvPicPr>
        <p:blipFill>
          <a:blip r:embed="rId3"/>
          <a:srcRect l="11673" r="10536" b="2"/>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3648702655"/>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6C860610C0194AB1A57D3FDF8FE4E9" ma:contentTypeVersion="21" ma:contentTypeDescription="Create a new document." ma:contentTypeScope="" ma:versionID="1a979a9b1effe8db95f758b5636b8e34">
  <xsd:schema xmlns:xsd="http://www.w3.org/2001/XMLSchema" xmlns:xs="http://www.w3.org/2001/XMLSchema" xmlns:p="http://schemas.microsoft.com/office/2006/metadata/properties" xmlns:ns1="http://schemas.microsoft.com/sharepoint/v3" xmlns:ns2="cc5b22ac-eae2-4443-bf11-decab0288939" xmlns:ns3="a52daf43-0e46-4d63-b47f-7cde26a9a503" xmlns:ns4="230e9df3-be65-4c73-a93b-d1236ebd677e" targetNamespace="http://schemas.microsoft.com/office/2006/metadata/properties" ma:root="true" ma:fieldsID="34bf32e9f55e462f053f31280a12377a" ns1:_="" ns2:_="" ns3:_="" ns4:_="">
    <xsd:import namespace="http://schemas.microsoft.com/sharepoint/v3"/>
    <xsd:import namespace="cc5b22ac-eae2-4443-bf11-decab0288939"/>
    <xsd:import namespace="a52daf43-0e46-4d63-b47f-7cde26a9a503"/>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OCR" minOccurs="0"/>
                <xsd:element ref="ns2:MediaServiceDateTaken" minOccurs="0"/>
                <xsd:element ref="ns2:MediaServiceLocation" minOccurs="0"/>
                <xsd:element ref="ns1:_ip_UnifiedCompliancePolicyProperties" minOccurs="0"/>
                <xsd:element ref="ns1:_ip_UnifiedCompliancePolicyUIAction" minOccurs="0"/>
                <xsd:element ref="ns2:MediaServiceAutoKeyPoints" minOccurs="0"/>
                <xsd:element ref="ns2:MediaServiceKeyPoints" minOccurs="0"/>
                <xsd:element ref="ns2:lcf76f155ced4ddcb4097134ff3c332f" minOccurs="0"/>
                <xsd:element ref="ns4:TaxCatchAll" minOccurs="0"/>
                <xsd:element ref="ns2:MediaServiceSearchProperties" minOccurs="0"/>
                <xsd:element ref="ns2:MediaServiceObjectDetectorVersion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5b22ac-eae2-4443-bf11-decab02889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52daf43-0e46-4d63-b47f-7cde26a9a50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5daf2ab-17cb-466a-8e34-a8e2a0841e75}" ma:internalName="TaxCatchAll" ma:showField="CatchAllData" ma:web="a52daf43-0e46-4d63-b47f-7cde26a9a5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cc5b22ac-eae2-4443-bf11-decab0288939">
      <Terms xmlns="http://schemas.microsoft.com/office/infopath/2007/PartnerControls"/>
    </lcf76f155ced4ddcb4097134ff3c332f>
    <TaxCatchAll xmlns="230e9df3-be65-4c73-a93b-d1236ebd677e" xsi:nil="true"/>
  </documentManagement>
</p:properties>
</file>

<file path=customXml/itemProps1.xml><?xml version="1.0" encoding="utf-8"?>
<ds:datastoreItem xmlns:ds="http://schemas.openxmlformats.org/officeDocument/2006/customXml" ds:itemID="{89AE05AD-300F-4E5B-B2A0-43E565614BB9}"/>
</file>

<file path=customXml/itemProps2.xml><?xml version="1.0" encoding="utf-8"?>
<ds:datastoreItem xmlns:ds="http://schemas.openxmlformats.org/officeDocument/2006/customXml" ds:itemID="{78391624-6B29-4063-9584-BA3812665053}">
  <ds:schemaRefs>
    <ds:schemaRef ds:uri="http://schemas.microsoft.com/sharepoint/v3/contenttype/forms"/>
  </ds:schemaRefs>
</ds:datastoreItem>
</file>

<file path=customXml/itemProps3.xml><?xml version="1.0" encoding="utf-8"?>
<ds:datastoreItem xmlns:ds="http://schemas.openxmlformats.org/officeDocument/2006/customXml" ds:itemID="{23DC88C8-9BD6-494E-8DB7-959D180260C2}">
  <ds:schemaRefs>
    <ds:schemaRef ds:uri="http://purl.org/dc/terms/"/>
    <ds:schemaRef ds:uri="http://schemas.openxmlformats.org/package/2006/metadata/core-properties"/>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387765fa-fe3f-472a-bafd-9d638b11d97e"/>
    <ds:schemaRef ds:uri="http://www.w3.org/XML/1998/namespace"/>
  </ds:schemaRefs>
</ds:datastoreItem>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3099</Words>
  <Application>Microsoft Office PowerPoint</Application>
  <PresentationFormat>Breitbild</PresentationFormat>
  <Paragraphs>206</Paragraphs>
  <Slides>21</Slides>
  <Notes>21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Aptos</vt:lpstr>
      <vt:lpstr>Arial</vt:lpstr>
      <vt:lpstr>Avenir Next LT Pro</vt:lpstr>
      <vt:lpstr>Calibri</vt:lpstr>
      <vt:lpstr>AccentBoxVTI</vt:lpstr>
      <vt:lpstr>Markttrendbericht</vt:lpstr>
      <vt:lpstr>Tagesordnung</vt:lpstr>
      <vt:lpstr>Einführung</vt:lpstr>
      <vt:lpstr>Einführung in Contoso Protein Plus</vt:lpstr>
      <vt:lpstr>Berichtsdatum</vt:lpstr>
      <vt:lpstr>Die neue Social-Media-Sensation</vt:lpstr>
      <vt:lpstr>Das virale Reel</vt:lpstr>
      <vt:lpstr>Schlüsselfaktoren hinter dem Hype</vt:lpstr>
      <vt:lpstr>Ansprechender Inhalt</vt:lpstr>
      <vt:lpstr>Influencer-Marketing</vt:lpstr>
      <vt:lpstr>Geschmack und Geschmackssorten</vt:lpstr>
      <vt:lpstr>Gesundheits- und Fitnesstrends</vt:lpstr>
      <vt:lpstr>Einfache Verfügbarkeit</vt:lpstr>
      <vt:lpstr>Positive Bewertungen und Empfehlungen</vt:lpstr>
      <vt:lpstr>Mundpropaganda</vt:lpstr>
      <vt:lpstr>Auswirkungen auf die Marktposition von Contoso Protein Plus</vt:lpstr>
      <vt:lpstr>Anstieg der Verkaufszahlen</vt:lpstr>
      <vt:lpstr>Zusammenfassung</vt:lpstr>
      <vt:lpstr>Einfluss von sozialen Netzwerken</vt:lpstr>
      <vt:lpstr>Zukunftsaussichten</vt:lpstr>
      <vt:lpstr>Fragen und Antworten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Ella Engel</dc:creator>
  <cp:lastModifiedBy>Ella Engel</cp:lastModifiedBy>
  <cp:revision>2</cp:revision>
  <dcterms:created xsi:type="dcterms:W3CDTF">2024-12-13T16:03:26Z</dcterms:created>
  <dcterms:modified xsi:type="dcterms:W3CDTF">2024-12-22T20:45:15Z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0x010100F86C860610C0194AB1A57D3FDF8FE4E9</vt:lpwstr>
  </property>
  <property fmtid="{D5CDD505-2E9C-101B-9397-08002B2CF9AE}" pid="3" name="MediaServiceImageTags">
    <vt:lpwstr/>
  </property>
</Properties>
</file>